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539" r:id="rId2"/>
    <p:sldId id="542" r:id="rId3"/>
    <p:sldId id="570" r:id="rId4"/>
    <p:sldId id="306" r:id="rId5"/>
    <p:sldId id="544" r:id="rId6"/>
    <p:sldId id="545" r:id="rId7"/>
    <p:sldId id="566" r:id="rId8"/>
    <p:sldId id="567" r:id="rId9"/>
    <p:sldId id="543" r:id="rId10"/>
    <p:sldId id="568" r:id="rId11"/>
    <p:sldId id="569" r:id="rId12"/>
    <p:sldId id="540" r:id="rId13"/>
    <p:sldId id="302" r:id="rId14"/>
    <p:sldId id="547" r:id="rId15"/>
    <p:sldId id="548" r:id="rId16"/>
    <p:sldId id="549" r:id="rId17"/>
    <p:sldId id="550" r:id="rId18"/>
    <p:sldId id="551" r:id="rId19"/>
    <p:sldId id="552" r:id="rId20"/>
    <p:sldId id="553" r:id="rId21"/>
    <p:sldId id="554" r:id="rId22"/>
    <p:sldId id="555" r:id="rId23"/>
    <p:sldId id="556" r:id="rId24"/>
    <p:sldId id="557" r:id="rId25"/>
    <p:sldId id="558" r:id="rId26"/>
    <p:sldId id="564" r:id="rId27"/>
    <p:sldId id="559" r:id="rId28"/>
    <p:sldId id="560" r:id="rId29"/>
    <p:sldId id="561" r:id="rId30"/>
    <p:sldId id="562" r:id="rId31"/>
    <p:sldId id="563" r:id="rId32"/>
    <p:sldId id="565" r:id="rId33"/>
    <p:sldId id="546" r:id="rId34"/>
  </p:sldIdLst>
  <p:sldSz cx="12192000" cy="6858000"/>
  <p:notesSz cx="6858000" cy="9144000"/>
  <p:embeddedFontLst>
    <p:embeddedFont>
      <p:font typeface="三极准柔宋" panose="02010600030101010101" charset="-122"/>
      <p:regular r:id="rId36"/>
    </p:embeddedFont>
    <p:embeddedFont>
      <p:font typeface="字魂105号-简雅黑" panose="02010600030101010101" charset="-122"/>
      <p:regular r:id="rId37"/>
    </p:embeddedFont>
    <p:embeddedFont>
      <p:font typeface="verdana" panose="020B0604030504040204" pitchFamily="34" charset="0"/>
      <p:regular r:id="rId38"/>
      <p:bold r:id="rId39"/>
      <p:italic r:id="rId40"/>
      <p:boldItalic r:id="rId41"/>
    </p:embeddedFont>
    <p:embeddedFont>
      <p:font typeface="等线" panose="02010600030101010101" pitchFamily="2" charset="-122"/>
      <p:regular r:id="rId42"/>
      <p:bold r:id="rId43"/>
    </p:embeddedFont>
    <p:embeddedFont>
      <p:font typeface="华光报宋_CNKI" panose="02000500000000000000" pitchFamily="2" charset="-122"/>
      <p:regular r:id="rId44"/>
    </p:embeddedFont>
    <p:embeddedFont>
      <p:font typeface="华光大标宋_CNKI" panose="02000500000000000000" pitchFamily="2" charset="-122"/>
      <p:regular r:id="rId45"/>
    </p:embeddedFont>
    <p:embeddedFont>
      <p:font typeface="华文宋体" panose="02010600040101010101" pitchFamily="2" charset="-122"/>
      <p:regular r:id="rId46"/>
    </p:embeddedFont>
    <p:embeddedFont>
      <p:font typeface="微软雅黑" panose="020B0503020204020204" pitchFamily="34" charset="-122"/>
      <p:regular r:id="rId47"/>
      <p:bold r:id="rId48"/>
    </p:embeddedFont>
  </p:embeddedFontLst>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14">
          <p15:clr>
            <a:srgbClr val="A4A3A4"/>
          </p15:clr>
        </p15:guide>
        <p15:guide id="2" pos="215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83A69"/>
    <a:srgbClr val="BEC4D2"/>
    <a:srgbClr val="FDC006"/>
    <a:srgbClr val="000000"/>
    <a:srgbClr val="EEEEEE"/>
    <a:srgbClr val="D09D02"/>
    <a:srgbClr val="090909"/>
    <a:srgbClr val="E1E2E7"/>
    <a:srgbClr val="7454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24" autoAdjust="0"/>
    <p:restoredTop sz="69462" autoAdjust="0"/>
  </p:normalViewPr>
  <p:slideViewPr>
    <p:cSldViewPr snapToGrid="0">
      <p:cViewPr varScale="1">
        <p:scale>
          <a:sx n="57" d="100"/>
          <a:sy n="57" d="100"/>
        </p:scale>
        <p:origin x="1387" y="48"/>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showGuides="1">
      <p:cViewPr varScale="1">
        <p:scale>
          <a:sx n="65" d="100"/>
          <a:sy n="65" d="100"/>
        </p:scale>
        <p:origin x="3154" y="62"/>
      </p:cViewPr>
      <p:guideLst>
        <p:guide orient="horz" pos="2914"/>
        <p:guide pos="215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三极准柔宋" panose="00000500000000000000" pitchFamily="2" charset="-122"/>
                <a:ea typeface="三极准柔宋"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三极准柔宋" panose="00000500000000000000" pitchFamily="2" charset="-122"/>
                <a:ea typeface="三极准柔宋" panose="00000500000000000000" pitchFamily="2" charset="-122"/>
              </a:defRPr>
            </a:lvl1pPr>
          </a:lstStyle>
          <a:p>
            <a:fld id="{11577D22-AD28-43FC-8EB4-B134A7D334C3}" type="datetimeFigureOut">
              <a:rPr lang="zh-CN" altLang="en-US" smtClean="0"/>
              <a:t>2023-02-27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三极准柔宋" panose="00000500000000000000" pitchFamily="2" charset="-122"/>
                <a:ea typeface="三极准柔宋"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三极准柔宋" panose="00000500000000000000" pitchFamily="2" charset="-122"/>
                <a:ea typeface="三极准柔宋" panose="00000500000000000000" pitchFamily="2" charset="-122"/>
              </a:defRPr>
            </a:lvl1pPr>
          </a:lstStyle>
          <a:p>
            <a:fld id="{DA8C8EFA-96ED-4A18-B46D-8BDC030E3AF6}"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三极准柔宋" panose="00000500000000000000" pitchFamily="2" charset="-122"/>
        <a:ea typeface="三极准柔宋" panose="00000500000000000000" pitchFamily="2" charset="-122"/>
        <a:cs typeface="+mn-cs"/>
      </a:defRPr>
    </a:lvl1pPr>
    <a:lvl2pPr marL="457200" algn="l" defTabSz="914400" rtl="0" eaLnBrk="1" latinLnBrk="0" hangingPunct="1">
      <a:defRPr sz="1200" kern="1200">
        <a:solidFill>
          <a:schemeClr val="tx1"/>
        </a:solidFill>
        <a:latin typeface="三极准柔宋" panose="00000500000000000000" pitchFamily="2" charset="-122"/>
        <a:ea typeface="三极准柔宋" panose="00000500000000000000" pitchFamily="2" charset="-122"/>
        <a:cs typeface="+mn-cs"/>
      </a:defRPr>
    </a:lvl2pPr>
    <a:lvl3pPr marL="914400" algn="l" defTabSz="914400" rtl="0" eaLnBrk="1" latinLnBrk="0" hangingPunct="1">
      <a:defRPr sz="1200" kern="1200">
        <a:solidFill>
          <a:schemeClr val="tx1"/>
        </a:solidFill>
        <a:latin typeface="三极准柔宋" panose="00000500000000000000" pitchFamily="2" charset="-122"/>
        <a:ea typeface="三极准柔宋" panose="00000500000000000000" pitchFamily="2" charset="-122"/>
        <a:cs typeface="+mn-cs"/>
      </a:defRPr>
    </a:lvl3pPr>
    <a:lvl4pPr marL="1371600" algn="l" defTabSz="914400" rtl="0" eaLnBrk="1" latinLnBrk="0" hangingPunct="1">
      <a:defRPr sz="1200" kern="1200">
        <a:solidFill>
          <a:schemeClr val="tx1"/>
        </a:solidFill>
        <a:latin typeface="三极准柔宋" panose="00000500000000000000" pitchFamily="2" charset="-122"/>
        <a:ea typeface="三极准柔宋" panose="00000500000000000000" pitchFamily="2" charset="-122"/>
        <a:cs typeface="+mn-cs"/>
      </a:defRPr>
    </a:lvl4pPr>
    <a:lvl5pPr marL="1828800" algn="l" defTabSz="914400" rtl="0" eaLnBrk="1" latinLnBrk="0" hangingPunct="1">
      <a:defRPr sz="1200" kern="1200">
        <a:solidFill>
          <a:schemeClr val="tx1"/>
        </a:solidFill>
        <a:latin typeface="三极准柔宋" panose="00000500000000000000" pitchFamily="2" charset="-122"/>
        <a:ea typeface="三极准柔宋"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91574B-C867-4CC2-BC4F-27AA16EF5CA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13</a:t>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14</a:t>
            </a:fld>
            <a:endParaRPr lang="zh-CN" altLang="en-US" dirty="0"/>
          </a:p>
        </p:txBody>
      </p:sp>
    </p:spTree>
    <p:extLst>
      <p:ext uri="{BB962C8B-B14F-4D97-AF65-F5344CB8AC3E}">
        <p14:creationId xmlns:p14="http://schemas.microsoft.com/office/powerpoint/2010/main" val="1122218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15</a:t>
            </a:fld>
            <a:endParaRPr lang="zh-CN" altLang="en-US" dirty="0"/>
          </a:p>
        </p:txBody>
      </p:sp>
    </p:spTree>
    <p:extLst>
      <p:ext uri="{BB962C8B-B14F-4D97-AF65-F5344CB8AC3E}">
        <p14:creationId xmlns:p14="http://schemas.microsoft.com/office/powerpoint/2010/main" val="172208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16</a:t>
            </a:fld>
            <a:endParaRPr lang="zh-CN" altLang="en-US" dirty="0"/>
          </a:p>
        </p:txBody>
      </p:sp>
    </p:spTree>
    <p:extLst>
      <p:ext uri="{BB962C8B-B14F-4D97-AF65-F5344CB8AC3E}">
        <p14:creationId xmlns:p14="http://schemas.microsoft.com/office/powerpoint/2010/main" val="2087815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17</a:t>
            </a:fld>
            <a:endParaRPr lang="zh-CN" altLang="en-US" dirty="0"/>
          </a:p>
        </p:txBody>
      </p:sp>
    </p:spTree>
    <p:extLst>
      <p:ext uri="{BB962C8B-B14F-4D97-AF65-F5344CB8AC3E}">
        <p14:creationId xmlns:p14="http://schemas.microsoft.com/office/powerpoint/2010/main" val="153480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18</a:t>
            </a:fld>
            <a:endParaRPr lang="zh-CN" altLang="en-US" dirty="0"/>
          </a:p>
        </p:txBody>
      </p:sp>
    </p:spTree>
    <p:extLst>
      <p:ext uri="{BB962C8B-B14F-4D97-AF65-F5344CB8AC3E}">
        <p14:creationId xmlns:p14="http://schemas.microsoft.com/office/powerpoint/2010/main" val="3912231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19</a:t>
            </a:fld>
            <a:endParaRPr lang="zh-CN" altLang="en-US" dirty="0"/>
          </a:p>
        </p:txBody>
      </p:sp>
    </p:spTree>
    <p:extLst>
      <p:ext uri="{BB962C8B-B14F-4D97-AF65-F5344CB8AC3E}">
        <p14:creationId xmlns:p14="http://schemas.microsoft.com/office/powerpoint/2010/main" val="307154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20</a:t>
            </a:fld>
            <a:endParaRPr lang="zh-CN" altLang="en-US" dirty="0"/>
          </a:p>
        </p:txBody>
      </p:sp>
    </p:spTree>
    <p:extLst>
      <p:ext uri="{BB962C8B-B14F-4D97-AF65-F5344CB8AC3E}">
        <p14:creationId xmlns:p14="http://schemas.microsoft.com/office/powerpoint/2010/main" val="1487924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21</a:t>
            </a:fld>
            <a:endParaRPr lang="zh-CN" altLang="en-US" dirty="0"/>
          </a:p>
        </p:txBody>
      </p:sp>
    </p:spTree>
    <p:extLst>
      <p:ext uri="{BB962C8B-B14F-4D97-AF65-F5344CB8AC3E}">
        <p14:creationId xmlns:p14="http://schemas.microsoft.com/office/powerpoint/2010/main" val="358891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22</a:t>
            </a:fld>
            <a:endParaRPr lang="zh-CN" altLang="en-US" dirty="0"/>
          </a:p>
        </p:txBody>
      </p:sp>
    </p:spTree>
    <p:extLst>
      <p:ext uri="{BB962C8B-B14F-4D97-AF65-F5344CB8AC3E}">
        <p14:creationId xmlns:p14="http://schemas.microsoft.com/office/powerpoint/2010/main" val="373714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91574B-C867-4CC2-BC4F-27AA16EF5CA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23</a:t>
            </a:fld>
            <a:endParaRPr lang="zh-CN" altLang="en-US" dirty="0"/>
          </a:p>
        </p:txBody>
      </p:sp>
    </p:spTree>
    <p:extLst>
      <p:ext uri="{BB962C8B-B14F-4D97-AF65-F5344CB8AC3E}">
        <p14:creationId xmlns:p14="http://schemas.microsoft.com/office/powerpoint/2010/main" val="3804458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24</a:t>
            </a:fld>
            <a:endParaRPr lang="zh-CN" altLang="en-US" dirty="0"/>
          </a:p>
        </p:txBody>
      </p:sp>
    </p:spTree>
    <p:extLst>
      <p:ext uri="{BB962C8B-B14F-4D97-AF65-F5344CB8AC3E}">
        <p14:creationId xmlns:p14="http://schemas.microsoft.com/office/powerpoint/2010/main" val="1038127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25</a:t>
            </a:fld>
            <a:endParaRPr lang="zh-CN" altLang="en-US" dirty="0"/>
          </a:p>
        </p:txBody>
      </p:sp>
    </p:spTree>
    <p:extLst>
      <p:ext uri="{BB962C8B-B14F-4D97-AF65-F5344CB8AC3E}">
        <p14:creationId xmlns:p14="http://schemas.microsoft.com/office/powerpoint/2010/main" val="4029696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27</a:t>
            </a:fld>
            <a:endParaRPr lang="zh-CN" altLang="en-US" dirty="0"/>
          </a:p>
        </p:txBody>
      </p:sp>
    </p:spTree>
    <p:extLst>
      <p:ext uri="{BB962C8B-B14F-4D97-AF65-F5344CB8AC3E}">
        <p14:creationId xmlns:p14="http://schemas.microsoft.com/office/powerpoint/2010/main" val="30167971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28</a:t>
            </a:fld>
            <a:endParaRPr lang="zh-CN" altLang="en-US" dirty="0"/>
          </a:p>
        </p:txBody>
      </p:sp>
    </p:spTree>
    <p:extLst>
      <p:ext uri="{BB962C8B-B14F-4D97-AF65-F5344CB8AC3E}">
        <p14:creationId xmlns:p14="http://schemas.microsoft.com/office/powerpoint/2010/main" val="2760594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29</a:t>
            </a:fld>
            <a:endParaRPr lang="zh-CN" altLang="en-US" dirty="0"/>
          </a:p>
        </p:txBody>
      </p:sp>
    </p:spTree>
    <p:extLst>
      <p:ext uri="{BB962C8B-B14F-4D97-AF65-F5344CB8AC3E}">
        <p14:creationId xmlns:p14="http://schemas.microsoft.com/office/powerpoint/2010/main" val="3444830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30</a:t>
            </a:fld>
            <a:endParaRPr lang="zh-CN" altLang="en-US" dirty="0"/>
          </a:p>
        </p:txBody>
      </p:sp>
    </p:spTree>
    <p:extLst>
      <p:ext uri="{BB962C8B-B14F-4D97-AF65-F5344CB8AC3E}">
        <p14:creationId xmlns:p14="http://schemas.microsoft.com/office/powerpoint/2010/main" val="3075549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31</a:t>
            </a:fld>
            <a:endParaRPr lang="zh-CN" altLang="en-US" dirty="0"/>
          </a:p>
        </p:txBody>
      </p:sp>
    </p:spTree>
    <p:extLst>
      <p:ext uri="{BB962C8B-B14F-4D97-AF65-F5344CB8AC3E}">
        <p14:creationId xmlns:p14="http://schemas.microsoft.com/office/powerpoint/2010/main" val="1141360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A8C8EFA-96ED-4A18-B46D-8BDC030E3AF6}" type="slidenum">
              <a:rPr lang="zh-CN" altLang="en-US" smtClean="0"/>
              <a:t>32</a:t>
            </a:fld>
            <a:endParaRPr lang="zh-CN" altLang="en-US" dirty="0"/>
          </a:p>
        </p:txBody>
      </p:sp>
    </p:spTree>
    <p:extLst>
      <p:ext uri="{BB962C8B-B14F-4D97-AF65-F5344CB8AC3E}">
        <p14:creationId xmlns:p14="http://schemas.microsoft.com/office/powerpoint/2010/main" val="2599378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891574B-C867-4CC2-BC4F-27AA16EF5CAB}"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u="none" dirty="0">
                <a:latin typeface="+mn-lt"/>
              </a:rPr>
              <a:t>设备、控制器、通道之间的关系是一种树状结构，一个系统中可以有多个通道，一个通道可以有多个控制器，一个控制器又能控制多台设备。</a:t>
            </a:r>
            <a:endParaRPr lang="en-US" altLang="zh-CN" b="0" u="none" dirty="0">
              <a:latin typeface="+mn-lt"/>
            </a:endParaRPr>
          </a:p>
          <a:p>
            <a:endParaRPr lang="en-US" altLang="zh-CN" b="0" u="none" dirty="0">
              <a:latin typeface="+mn-lt"/>
            </a:endParaRPr>
          </a:p>
          <a:p>
            <a:r>
              <a:rPr lang="zh-CN" altLang="en-US" b="1" u="none" dirty="0">
                <a:latin typeface="+mn-lt"/>
              </a:rPr>
              <a:t>通道</a:t>
            </a:r>
            <a:r>
              <a:rPr lang="zh-CN" altLang="en-US" b="0" u="none" dirty="0">
                <a:latin typeface="+mn-lt"/>
              </a:rPr>
              <a:t>是增设在</a:t>
            </a:r>
            <a:r>
              <a:rPr lang="en-US" altLang="zh-CN" b="0" u="none" dirty="0">
                <a:latin typeface="+mn-lt"/>
              </a:rPr>
              <a:t>CPU</a:t>
            </a:r>
            <a:r>
              <a:rPr lang="zh-CN" altLang="en-US" b="0" u="none" dirty="0">
                <a:latin typeface="+mn-lt"/>
              </a:rPr>
              <a:t>和设备控制器之间的，通过执行通道程序，与设备控制器共同实现输入输出操作。</a:t>
            </a:r>
            <a:endParaRPr lang="en-US" altLang="zh-CN" b="0" u="none" dirty="0">
              <a:latin typeface="+mn-lt"/>
            </a:endParaRPr>
          </a:p>
          <a:p>
            <a:endParaRPr lang="en-US" altLang="zh-CN" b="0" u="none" dirty="0">
              <a:latin typeface="+mn-lt"/>
            </a:endParaRPr>
          </a:p>
          <a:p>
            <a:r>
              <a:rPr lang="zh-CN" altLang="en-US" b="0" u="none" dirty="0">
                <a:latin typeface="+mn-lt"/>
              </a:rPr>
              <a:t>设备控制器是</a:t>
            </a:r>
            <a:r>
              <a:rPr lang="en-US" altLang="zh-CN" b="0" u="none" dirty="0">
                <a:latin typeface="+mn-lt"/>
              </a:rPr>
              <a:t>CPU</a:t>
            </a:r>
            <a:r>
              <a:rPr lang="zh-CN" altLang="en-US" b="0" u="none" dirty="0">
                <a:latin typeface="+mn-lt"/>
              </a:rPr>
              <a:t>与设备之间的接口，它接收</a:t>
            </a:r>
            <a:r>
              <a:rPr lang="en-US" altLang="zh-CN" b="0" u="none" dirty="0">
                <a:latin typeface="+mn-lt"/>
              </a:rPr>
              <a:t>CPU</a:t>
            </a:r>
            <a:r>
              <a:rPr lang="zh-CN" altLang="en-US" b="0" u="none" dirty="0">
                <a:latin typeface="+mn-lt"/>
              </a:rPr>
              <a:t>发来的命令，去控制设备工作，使</a:t>
            </a:r>
            <a:r>
              <a:rPr lang="en-US" altLang="zh-CN" b="0" u="none" dirty="0">
                <a:latin typeface="+mn-lt"/>
              </a:rPr>
              <a:t>CPU</a:t>
            </a:r>
            <a:r>
              <a:rPr lang="zh-CN" altLang="en-US" b="0" u="none" dirty="0">
                <a:latin typeface="+mn-lt"/>
              </a:rPr>
              <a:t>从繁杂的设备控制事务中解放出来。</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4</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u="none" dirty="0">
              <a:latin typeface="+mn-lt"/>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5</a:t>
            </a:fld>
            <a:endParaRPr lang="zh-CN" altLang="en-US" dirty="0"/>
          </a:p>
        </p:txBody>
      </p:sp>
    </p:spTree>
    <p:extLst>
      <p:ext uri="{BB962C8B-B14F-4D97-AF65-F5344CB8AC3E}">
        <p14:creationId xmlns:p14="http://schemas.microsoft.com/office/powerpoint/2010/main" val="415932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u="none" dirty="0">
              <a:latin typeface="+mn-lt"/>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6</a:t>
            </a:fld>
            <a:endParaRPr lang="zh-CN" altLang="en-US" dirty="0"/>
          </a:p>
        </p:txBody>
      </p:sp>
    </p:spTree>
    <p:extLst>
      <p:ext uri="{BB962C8B-B14F-4D97-AF65-F5344CB8AC3E}">
        <p14:creationId xmlns:p14="http://schemas.microsoft.com/office/powerpoint/2010/main" val="158091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u="none" dirty="0">
              <a:latin typeface="+mn-lt"/>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7</a:t>
            </a:fld>
            <a:endParaRPr lang="zh-CN" altLang="en-US" dirty="0"/>
          </a:p>
        </p:txBody>
      </p:sp>
    </p:spTree>
    <p:extLst>
      <p:ext uri="{BB962C8B-B14F-4D97-AF65-F5344CB8AC3E}">
        <p14:creationId xmlns:p14="http://schemas.microsoft.com/office/powerpoint/2010/main" val="1873537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u="none" dirty="0">
              <a:latin typeface="+mn-lt"/>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8</a:t>
            </a:fld>
            <a:endParaRPr lang="zh-CN" altLang="en-US" dirty="0"/>
          </a:p>
        </p:txBody>
      </p:sp>
    </p:spTree>
    <p:extLst>
      <p:ext uri="{BB962C8B-B14F-4D97-AF65-F5344CB8AC3E}">
        <p14:creationId xmlns:p14="http://schemas.microsoft.com/office/powerpoint/2010/main" val="3336724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u="none" dirty="0">
                <a:latin typeface="+mn-lt"/>
              </a:rPr>
              <a:t>一个时间段内每个进程只能使用一个设备</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10</a:t>
            </a:fld>
            <a:endParaRPr lang="zh-CN" altLang="en-US" dirty="0"/>
          </a:p>
        </p:txBody>
      </p:sp>
    </p:spTree>
    <p:extLst>
      <p:ext uri="{BB962C8B-B14F-4D97-AF65-F5344CB8AC3E}">
        <p14:creationId xmlns:p14="http://schemas.microsoft.com/office/powerpoint/2010/main" val="969871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u="none" dirty="0">
                <a:latin typeface="+mn-lt"/>
              </a:rPr>
              <a:t>一个时间段内每个进程只能使用多个设备</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华光报宋_CNKI" panose="02000500000000000000" pitchFamily="2" charset="-122"/>
              <a:ea typeface="华光报宋_CNKI" panose="02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华光报宋_CNKI" panose="02000500000000000000" pitchFamily="2" charset="-122"/>
                <a:ea typeface="华光报宋_CNKI" panose="02000500000000000000" pitchFamily="2" charset="-122"/>
              </a:rPr>
              <a:t>因此，在设备分配程序中，应对本次的设备分配是否会发生死锁进行安全性计算，仅当计算结果说明分配是安全的情况下，才进行设备分配。</a:t>
            </a:r>
            <a:endParaRPr lang="en-US" altLang="zh-CN" dirty="0">
              <a:latin typeface="华光报宋_CNKI" panose="02000500000000000000" pitchFamily="2" charset="-122"/>
              <a:ea typeface="华光报宋_CNKI" panose="02000500000000000000" pitchFamily="2" charset="-122"/>
            </a:endParaRPr>
          </a:p>
          <a:p>
            <a:endParaRPr lang="zh-CN" altLang="en-US" b="0" u="none" dirty="0">
              <a:latin typeface="+mn-lt"/>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11</a:t>
            </a:fld>
            <a:endParaRPr lang="zh-CN" altLang="en-US" dirty="0"/>
          </a:p>
        </p:txBody>
      </p:sp>
    </p:spTree>
    <p:extLst>
      <p:ext uri="{BB962C8B-B14F-4D97-AF65-F5344CB8AC3E}">
        <p14:creationId xmlns:p14="http://schemas.microsoft.com/office/powerpoint/2010/main" val="737418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2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三极准柔宋" panose="00000500000000000000" pitchFamily="2" charset="-122"/>
              </a:defRPr>
            </a:lvl1pPr>
          </a:lstStyle>
          <a:p>
            <a:r>
              <a:rPr lang="zh-CN" altLang="en-US" dirty="0"/>
              <a:t>单击此处编辑母版标题样式</a:t>
            </a:r>
          </a:p>
        </p:txBody>
      </p:sp>
    </p:spTree>
  </p:cSld>
  <p:clrMapOvr>
    <a:masterClrMapping/>
  </p:clrMapOvr>
  <p:transition spd="med" advClick="0" advTm="2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p:spPr>
        <p:txBody>
          <a:bodyPr/>
          <a:lstStyle/>
          <a:p>
            <a:fld id="{4DCBCD8C-8139-4594-BA3C-16FF1499B823}" type="datetimeFigureOut">
              <a:rPr lang="zh-CN" altLang="en-US" smtClean="0"/>
              <a:t>2023-02-27</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A880E7ED-E1E6-474A-8E65-5FB0B2985BC4}" type="slidenum">
              <a:rPr lang="zh-CN" altLang="en-US" smtClean="0"/>
              <a:t>‹#›</a:t>
            </a:fld>
            <a:endParaRPr lang="zh-CN" altLang="en-US"/>
          </a:p>
        </p:txBody>
      </p:sp>
    </p:spTree>
  </p:cSld>
  <p:clrMapOvr>
    <a:masterClrMapping/>
  </p:clrMapOvr>
  <p:transition spd="med" advClick="0" advTm="2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141" y="1122618"/>
            <a:ext cx="9144848" cy="2388141"/>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141" y="3602854"/>
            <a:ext cx="9144848" cy="16561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835" indent="0" algn="ctr">
              <a:buNone/>
              <a:defRPr sz="1600"/>
            </a:lvl7pPr>
            <a:lvl8pPr marL="3201035" indent="0" algn="ctr">
              <a:buNone/>
              <a:defRPr sz="1600"/>
            </a:lvl8pPr>
            <a:lvl9pPr marL="3659505"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2023-02-27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9996805" y="6285865"/>
            <a:ext cx="2743200" cy="365125"/>
          </a:xfrm>
        </p:spPr>
        <p:txBody>
          <a:bodyPr/>
          <a:lstStyle/>
          <a:p>
            <a:fld id="{7D9BB5D0-35E4-459D-AEF3-FE4D7C45CC19}" type="slidenum">
              <a:rPr lang="zh-CN" altLang="en-US" smtClean="0"/>
              <a:t>‹#›</a:t>
            </a:fld>
            <a:endParaRPr lang="zh-CN" altLang="en-US"/>
          </a:p>
        </p:txBody>
      </p:sp>
    </p:spTree>
  </p:cSld>
  <p:clrMapOvr>
    <a:masterClrMapping/>
  </p:clrMapOvr>
  <p:transition spd="med" advClick="0" advTm="2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F401753-84E0-43D3-BDB3-58CAF886AA96}" type="datetimeFigureOut">
              <a:rPr lang="zh-CN" altLang="en-US" smtClean="0"/>
              <a:t>2023-02-27</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599170" y="6356350"/>
            <a:ext cx="2743200" cy="365125"/>
          </a:xfrm>
        </p:spPr>
        <p:txBody>
          <a:bodyPr/>
          <a:lstStyle/>
          <a:p>
            <a:fld id="{0C896B95-5E65-4734-9063-E6F5EAA8ABDB}" type="slidenum">
              <a:rPr lang="zh-CN" altLang="en-US" smtClean="0"/>
              <a:t>‹#›</a:t>
            </a:fld>
            <a:endParaRPr lang="zh-CN" altLang="en-US"/>
          </a:p>
        </p:txBody>
      </p:sp>
      <p:sp>
        <p:nvSpPr>
          <p:cNvPr id="5" name="TextBox 16"/>
          <p:cNvSpPr txBox="1"/>
          <p:nvPr userDrawn="1"/>
        </p:nvSpPr>
        <p:spPr>
          <a:xfrm>
            <a:off x="20248880" y="12885694"/>
            <a:ext cx="3157221" cy="418191"/>
          </a:xfrm>
          <a:prstGeom prst="rect">
            <a:avLst/>
          </a:prstGeom>
          <a:noFill/>
        </p:spPr>
        <p:txBody>
          <a:bodyPr wrap="square" lIns="0" rIns="0" rtlCol="0">
            <a:spAutoFit/>
          </a:bodyPr>
          <a:lstStyle/>
          <a:p>
            <a:pPr algn="r">
              <a:lnSpc>
                <a:spcPct val="70000"/>
              </a:lnSpc>
            </a:pPr>
            <a:r>
              <a:rPr lang="en-US" altLang="zh-CN" sz="2800" b="0" kern="1200">
                <a:solidFill>
                  <a:schemeClr val="tx1"/>
                </a:solidFill>
                <a:latin typeface="阿里巴巴普惠体" panose="00020600040101010101" pitchFamily="18" charset="-122"/>
                <a:ea typeface="阿里巴巴普惠体" panose="00020600040101010101" pitchFamily="18" charset="-122"/>
              </a:rPr>
              <a:t>Page</a:t>
            </a:r>
            <a:r>
              <a:rPr lang="en-US" altLang="zh-CN" sz="2800" b="1" kern="1200">
                <a:solidFill>
                  <a:schemeClr val="tx1"/>
                </a:solidFill>
                <a:latin typeface="阿里巴巴普惠体" panose="00020600040101010101" pitchFamily="18" charset="-122"/>
                <a:ea typeface="阿里巴巴普惠体" panose="00020600040101010101" pitchFamily="18" charset="-122"/>
              </a:rPr>
              <a:t>    </a:t>
            </a:r>
            <a:fld id="{565CE74E-AB26-4998-AD42-012C4C1AD076}" type="slidenum">
              <a:rPr lang="zh-CN" altLang="en-US" sz="2800" b="1" kern="1200" smtClean="0">
                <a:solidFill>
                  <a:schemeClr val="tx1"/>
                </a:solidFill>
                <a:latin typeface="阿里巴巴普惠体" panose="00020600040101010101" pitchFamily="18" charset="-122"/>
                <a:ea typeface="阿里巴巴普惠体" panose="00020600040101010101" pitchFamily="18" charset="-122"/>
              </a:rPr>
              <a:t>‹#›</a:t>
            </a:fld>
            <a:endParaRPr lang="en-US" sz="2800" b="1" kern="1200" dirty="0">
              <a:solidFill>
                <a:schemeClr val="tx1"/>
              </a:solidFill>
              <a:latin typeface="阿里巴巴普惠体" panose="00020600040101010101" pitchFamily="18" charset="-122"/>
              <a:ea typeface="阿里巴巴普惠体" panose="00020600040101010101" pitchFamily="18" charset="-122"/>
              <a:cs typeface="Open Sans" panose="020B0606030504020204" charset="0"/>
              <a:sym typeface="阿里巴巴普惠体 R" panose="00020600040101010101" pitchFamily="18" charset="-122"/>
            </a:endParaRPr>
          </a:p>
        </p:txBody>
      </p:sp>
    </p:spTree>
  </p:cSld>
  <p:clrMapOvr>
    <a:masterClrMapping/>
  </p:clrMapOvr>
  <p:transition spd="med" advClick="0" advTm="200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med" advClick="0" advTm="200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29_Title Slide">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1"/>
            <a:ext cx="12192000" cy="4257676"/>
          </a:xfrm>
          <a:custGeom>
            <a:avLst/>
            <a:gdLst>
              <a:gd name="connsiteX0" fmla="*/ 0 w 12192000"/>
              <a:gd name="connsiteY0" fmla="*/ 0 h 4257676"/>
              <a:gd name="connsiteX1" fmla="*/ 12192000 w 12192000"/>
              <a:gd name="connsiteY1" fmla="*/ 0 h 4257676"/>
              <a:gd name="connsiteX2" fmla="*/ 12192000 w 12192000"/>
              <a:gd name="connsiteY2" fmla="*/ 4257676 h 4257676"/>
              <a:gd name="connsiteX3" fmla="*/ 0 w 12192000"/>
              <a:gd name="connsiteY3" fmla="*/ 4257676 h 4257676"/>
            </a:gdLst>
            <a:ahLst/>
            <a:cxnLst>
              <a:cxn ang="0">
                <a:pos x="connsiteX0" y="connsiteY0"/>
              </a:cxn>
              <a:cxn ang="0">
                <a:pos x="connsiteX1" y="connsiteY1"/>
              </a:cxn>
              <a:cxn ang="0">
                <a:pos x="connsiteX2" y="connsiteY2"/>
              </a:cxn>
              <a:cxn ang="0">
                <a:pos x="connsiteX3" y="connsiteY3"/>
              </a:cxn>
            </a:cxnLst>
            <a:rect l="l" t="t" r="r" b="b"/>
            <a:pathLst>
              <a:path w="12192000" h="4257676">
                <a:moveTo>
                  <a:pt x="0" y="0"/>
                </a:moveTo>
                <a:lnTo>
                  <a:pt x="12192000" y="0"/>
                </a:lnTo>
                <a:lnTo>
                  <a:pt x="12192000" y="4257676"/>
                </a:lnTo>
                <a:lnTo>
                  <a:pt x="0" y="4257676"/>
                </a:lnTo>
                <a:close/>
              </a:path>
            </a:pathLst>
          </a:custGeom>
        </p:spPr>
        <p:txBody>
          <a:bodyPr wrap="square">
            <a:noAutofit/>
          </a:bodyPr>
          <a:lstStyle>
            <a:lvl1pPr>
              <a:defRPr lang="id-ID" sz="1600">
                <a:solidFill>
                  <a:schemeClr val="bg1">
                    <a:lumMod val="65000"/>
                  </a:schemeClr>
                </a:solidFill>
                <a:latin typeface="+mj-lt"/>
              </a:defRPr>
            </a:lvl1pPr>
          </a:lstStyle>
          <a:p>
            <a:pPr lvl="0"/>
            <a:r>
              <a:rPr lang="id-ID" dirty="0"/>
              <a:t>Image Placeholder</a:t>
            </a:r>
          </a:p>
        </p:txBody>
      </p:sp>
    </p:spTree>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advClick="0" advTm="200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lanana.org/docs/device-lis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椭圆 43"/>
          <p:cNvSpPr/>
          <p:nvPr/>
        </p:nvSpPr>
        <p:spPr>
          <a:xfrm>
            <a:off x="11244851" y="899406"/>
            <a:ext cx="704329" cy="704329"/>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1" name="椭圆 40"/>
          <p:cNvSpPr/>
          <p:nvPr/>
        </p:nvSpPr>
        <p:spPr>
          <a:xfrm>
            <a:off x="286035" y="5509555"/>
            <a:ext cx="1101045" cy="1101045"/>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0" name="矩形 19"/>
          <p:cNvSpPr/>
          <p:nvPr/>
        </p:nvSpPr>
        <p:spPr>
          <a:xfrm>
            <a:off x="1653672" y="2189038"/>
            <a:ext cx="3070071" cy="1246495"/>
          </a:xfrm>
          <a:prstGeom prst="rect">
            <a:avLst/>
          </a:prstGeom>
        </p:spPr>
        <p:txBody>
          <a:bodyPr wrap="none">
            <a:spAutoFit/>
          </a:bodyPr>
          <a:lstStyle/>
          <a:p>
            <a:r>
              <a:rPr lang="zh-CN" altLang="en-US" sz="7500" dirty="0">
                <a:solidFill>
                  <a:srgbClr val="283A69"/>
                </a:solidFill>
                <a:latin typeface="华文宋体" panose="02010600040101010101" pitchFamily="2" charset="-122"/>
                <a:ea typeface="华文宋体" panose="02010600040101010101" pitchFamily="2" charset="-122"/>
                <a:cs typeface="+mn-ea"/>
                <a:sym typeface="+mn-lt"/>
              </a:rPr>
              <a:t>第七组</a:t>
            </a:r>
            <a:endParaRPr lang="en-US" altLang="zh-CN" sz="7500" dirty="0">
              <a:solidFill>
                <a:srgbClr val="283A69"/>
              </a:solidFill>
              <a:latin typeface="华文宋体" panose="02010600040101010101" pitchFamily="2" charset="-122"/>
              <a:ea typeface="华文宋体" panose="02010600040101010101" pitchFamily="2" charset="-122"/>
              <a:cs typeface="+mn-ea"/>
              <a:sym typeface="+mn-lt"/>
            </a:endParaRPr>
          </a:p>
        </p:txBody>
      </p:sp>
      <p:sp>
        <p:nvSpPr>
          <p:cNvPr id="27" name="矩形 26"/>
          <p:cNvSpPr/>
          <p:nvPr/>
        </p:nvSpPr>
        <p:spPr>
          <a:xfrm>
            <a:off x="1026112" y="3942040"/>
            <a:ext cx="4102319" cy="923330"/>
          </a:xfrm>
          <a:prstGeom prst="rect">
            <a:avLst/>
          </a:prstGeom>
        </p:spPr>
        <p:txBody>
          <a:bodyPr wrap="square" anchor="ctr">
            <a:spAutoFit/>
          </a:bodyPr>
          <a:lstStyle/>
          <a:p>
            <a:pPr algn="ctr"/>
            <a:r>
              <a:rPr lang="en-US" altLang="zh-CN" spc="600" dirty="0">
                <a:solidFill>
                  <a:srgbClr val="19232D"/>
                </a:solidFill>
                <a:latin typeface="华文宋体" panose="02010600040101010101" pitchFamily="2" charset="-122"/>
                <a:ea typeface="华文宋体" panose="02010600040101010101" pitchFamily="2" charset="-122"/>
                <a:cs typeface="+mn-ea"/>
                <a:sym typeface="+mn-lt"/>
              </a:rPr>
              <a:t>  20121095 </a:t>
            </a:r>
            <a:r>
              <a:rPr lang="zh-CN" altLang="en-US" spc="600" dirty="0">
                <a:solidFill>
                  <a:srgbClr val="19232D"/>
                </a:solidFill>
                <a:latin typeface="华文宋体" panose="02010600040101010101" pitchFamily="2" charset="-122"/>
                <a:ea typeface="华文宋体" panose="02010600040101010101" pitchFamily="2" charset="-122"/>
                <a:cs typeface="+mn-ea"/>
                <a:sym typeface="+mn-lt"/>
              </a:rPr>
              <a:t>赵润蓁</a:t>
            </a:r>
            <a:endParaRPr lang="en-US" altLang="zh-CN" spc="600" dirty="0">
              <a:solidFill>
                <a:srgbClr val="19232D"/>
              </a:solidFill>
              <a:latin typeface="华文宋体" panose="02010600040101010101" pitchFamily="2" charset="-122"/>
              <a:ea typeface="华文宋体" panose="02010600040101010101" pitchFamily="2" charset="-122"/>
              <a:cs typeface="+mn-ea"/>
              <a:sym typeface="+mn-lt"/>
            </a:endParaRPr>
          </a:p>
          <a:p>
            <a:pPr algn="ctr"/>
            <a:r>
              <a:rPr lang="en-US" altLang="zh-CN" spc="600" dirty="0">
                <a:solidFill>
                  <a:srgbClr val="19232D"/>
                </a:solidFill>
                <a:latin typeface="华文宋体" panose="02010600040101010101" pitchFamily="2" charset="-122"/>
                <a:ea typeface="华文宋体" panose="02010600040101010101" pitchFamily="2" charset="-122"/>
                <a:cs typeface="+mn-ea"/>
                <a:sym typeface="+mn-lt"/>
              </a:rPr>
              <a:t>20121125 </a:t>
            </a:r>
            <a:r>
              <a:rPr lang="zh-CN" altLang="en-US" spc="600" dirty="0">
                <a:solidFill>
                  <a:srgbClr val="19232D"/>
                </a:solidFill>
                <a:latin typeface="华文宋体" panose="02010600040101010101" pitchFamily="2" charset="-122"/>
                <a:ea typeface="华文宋体" panose="02010600040101010101" pitchFamily="2" charset="-122"/>
                <a:cs typeface="+mn-ea"/>
                <a:sym typeface="+mn-lt"/>
              </a:rPr>
              <a:t>杨祎</a:t>
            </a:r>
            <a:endParaRPr lang="en-US" altLang="zh-CN" spc="600" dirty="0">
              <a:solidFill>
                <a:srgbClr val="19232D"/>
              </a:solidFill>
              <a:latin typeface="华文宋体" panose="02010600040101010101" pitchFamily="2" charset="-122"/>
              <a:ea typeface="华文宋体" panose="02010600040101010101" pitchFamily="2" charset="-122"/>
              <a:cs typeface="+mn-ea"/>
              <a:sym typeface="+mn-lt"/>
            </a:endParaRPr>
          </a:p>
          <a:p>
            <a:pPr algn="ctr"/>
            <a:r>
              <a:rPr lang="en-US" altLang="zh-CN" spc="600" dirty="0">
                <a:solidFill>
                  <a:srgbClr val="19232D"/>
                </a:solidFill>
                <a:effectLst/>
                <a:latin typeface="华文宋体" panose="02010600040101010101" pitchFamily="2" charset="-122"/>
                <a:ea typeface="华文宋体" panose="02010600040101010101" pitchFamily="2" charset="-122"/>
                <a:cs typeface="+mn-ea"/>
                <a:sym typeface="+mn-lt"/>
              </a:rPr>
              <a:t>  </a:t>
            </a:r>
            <a:endParaRPr lang="zh-CN" altLang="en-US" spc="600" dirty="0">
              <a:solidFill>
                <a:srgbClr val="19232D"/>
              </a:solidFill>
              <a:effectLst/>
              <a:latin typeface="华文宋体" panose="02010600040101010101" pitchFamily="2" charset="-122"/>
              <a:ea typeface="华文宋体" panose="02010600040101010101" pitchFamily="2" charset="-122"/>
              <a:cs typeface="+mn-ea"/>
              <a:sym typeface="+mn-lt"/>
            </a:endParaRPr>
          </a:p>
        </p:txBody>
      </p:sp>
      <p:sp>
        <p:nvSpPr>
          <p:cNvPr id="38" name="矩形 5"/>
          <p:cNvSpPr/>
          <p:nvPr/>
        </p:nvSpPr>
        <p:spPr>
          <a:xfrm flipH="1" flipV="1">
            <a:off x="-90434" y="-70458"/>
            <a:ext cx="5545801" cy="2471981"/>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solidFill>
            <a:srgbClr val="283A69"/>
          </a:solidFill>
          <a:ln>
            <a:noFill/>
          </a:ln>
          <a:effectLst>
            <a:outerShdw blurRad="609600" dist="152400" dir="2154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10" name="椭圆 9"/>
          <p:cNvSpPr/>
          <p:nvPr/>
        </p:nvSpPr>
        <p:spPr>
          <a:xfrm>
            <a:off x="8437261" y="73563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39" name="椭圆 38"/>
          <p:cNvSpPr/>
          <p:nvPr/>
        </p:nvSpPr>
        <p:spPr>
          <a:xfrm>
            <a:off x="5545800" y="6006688"/>
            <a:ext cx="378102" cy="378102"/>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37" name="矩形 5"/>
          <p:cNvSpPr/>
          <p:nvPr/>
        </p:nvSpPr>
        <p:spPr>
          <a:xfrm>
            <a:off x="7619195" y="3181193"/>
            <a:ext cx="4572805" cy="3685999"/>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3373" h="5325261">
                <a:moveTo>
                  <a:pt x="4595548" y="1367261"/>
                </a:moveTo>
                <a:cubicBezTo>
                  <a:pt x="4985179" y="-967801"/>
                  <a:pt x="8167423" y="395711"/>
                  <a:pt x="10053373" y="395711"/>
                </a:cubicBezTo>
                <a:lnTo>
                  <a:pt x="10053373" y="5325261"/>
                </a:lnTo>
                <a:lnTo>
                  <a:pt x="23548" y="5325261"/>
                </a:lnTo>
                <a:cubicBezTo>
                  <a:pt x="-376502" y="2710528"/>
                  <a:pt x="4450989" y="4358963"/>
                  <a:pt x="4595548" y="1367261"/>
                </a:cubicBezTo>
                <a:close/>
              </a:path>
            </a:pathLst>
          </a:cu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rgbClr val="FFFFFF"/>
              </a:solidFill>
              <a:cs typeface="+mn-ea"/>
              <a:sym typeface="+mn-lt"/>
            </a:endParaRPr>
          </a:p>
        </p:txBody>
      </p:sp>
      <p:sp>
        <p:nvSpPr>
          <p:cNvPr id="40" name="椭圆 39"/>
          <p:cNvSpPr/>
          <p:nvPr/>
        </p:nvSpPr>
        <p:spPr>
          <a:xfrm>
            <a:off x="5321112" y="1830808"/>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2" name="椭圆 41"/>
          <p:cNvSpPr/>
          <p:nvPr/>
        </p:nvSpPr>
        <p:spPr>
          <a:xfrm>
            <a:off x="2331375" y="5715629"/>
            <a:ext cx="180331" cy="180331"/>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1495" y="1357584"/>
            <a:ext cx="6877685" cy="4305300"/>
          </a:xfrm>
          <a:prstGeom prst="rect">
            <a:avLst/>
          </a:prstGeom>
        </p:spPr>
      </p:pic>
      <p:pic>
        <p:nvPicPr>
          <p:cNvPr id="4" name="图片 3" descr="501160421"/>
          <p:cNvPicPr>
            <a:picLocks noChangeAspect="1"/>
          </p:cNvPicPr>
          <p:nvPr/>
        </p:nvPicPr>
        <p:blipFill>
          <a:blip r:embed="rId4"/>
          <a:stretch>
            <a:fillRect/>
          </a:stretch>
        </p:blipFill>
        <p:spPr>
          <a:xfrm>
            <a:off x="5988685" y="1943735"/>
            <a:ext cx="4382135" cy="2921635"/>
          </a:xfrm>
          <a:prstGeom prst="roundRect">
            <a:avLst>
              <a:gd name="adj" fmla="val 5017"/>
            </a:avLst>
          </a:prstGeom>
        </p:spPr>
      </p:pic>
    </p:spTree>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a14="http://schemas.microsoft.com/office/drawing/2010/main"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1000" fill="hold"/>
                                        <p:tgtEl>
                                          <p:spTgt spid="40"/>
                                        </p:tgtEl>
                                        <p:attrNameLst>
                                          <p:attrName>ppt_w</p:attrName>
                                        </p:attrNameLst>
                                      </p:cBhvr>
                                      <p:tavLst>
                                        <p:tav tm="0">
                                          <p:val>
                                            <p:fltVal val="0"/>
                                          </p:val>
                                        </p:tav>
                                        <p:tav tm="100000">
                                          <p:val>
                                            <p:strVal val="#ppt_w"/>
                                          </p:val>
                                        </p:tav>
                                      </p:tavLst>
                                    </p:anim>
                                    <p:anim calcmode="lin" valueType="num">
                                      <p:cBhvr>
                                        <p:cTn id="24" dur="1000" fill="hold"/>
                                        <p:tgtEl>
                                          <p:spTgt spid="40"/>
                                        </p:tgtEl>
                                        <p:attrNameLst>
                                          <p:attrName>ppt_h</p:attrName>
                                        </p:attrNameLst>
                                      </p:cBhvr>
                                      <p:tavLst>
                                        <p:tav tm="0">
                                          <p:val>
                                            <p:fltVal val="0"/>
                                          </p:val>
                                        </p:tav>
                                        <p:tav tm="100000">
                                          <p:val>
                                            <p:strVal val="#ppt_h"/>
                                          </p:val>
                                        </p:tav>
                                      </p:tavLst>
                                    </p:anim>
                                    <p:anim calcmode="lin" valueType="num">
                                      <p:cBhvr>
                                        <p:cTn id="25" dur="1000" fill="hold"/>
                                        <p:tgtEl>
                                          <p:spTgt spid="40"/>
                                        </p:tgtEl>
                                        <p:attrNameLst>
                                          <p:attrName>style.rotation</p:attrName>
                                        </p:attrNameLst>
                                      </p:cBhvr>
                                      <p:tavLst>
                                        <p:tav tm="0">
                                          <p:val>
                                            <p:fltVal val="90"/>
                                          </p:val>
                                        </p:tav>
                                        <p:tav tm="100000">
                                          <p:val>
                                            <p:fltVal val="0"/>
                                          </p:val>
                                        </p:tav>
                                      </p:tavLst>
                                    </p:anim>
                                    <p:animEffect transition="in" filter="fade">
                                      <p:cBhvr>
                                        <p:cTn id="26" dur="1000"/>
                                        <p:tgtEl>
                                          <p:spTgt spid="40"/>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fltVal val="0"/>
                                          </p:val>
                                        </p:tav>
                                        <p:tav tm="100000">
                                          <p:val>
                                            <p:strVal val="#ppt_w"/>
                                          </p:val>
                                        </p:tav>
                                      </p:tavLst>
                                    </p:anim>
                                    <p:anim calcmode="lin" valueType="num">
                                      <p:cBhvr>
                                        <p:cTn id="30" dur="1000" fill="hold"/>
                                        <p:tgtEl>
                                          <p:spTgt spid="10"/>
                                        </p:tgtEl>
                                        <p:attrNameLst>
                                          <p:attrName>ppt_h</p:attrName>
                                        </p:attrNameLst>
                                      </p:cBhvr>
                                      <p:tavLst>
                                        <p:tav tm="0">
                                          <p:val>
                                            <p:fltVal val="0"/>
                                          </p:val>
                                        </p:tav>
                                        <p:tav tm="100000">
                                          <p:val>
                                            <p:strVal val="#ppt_h"/>
                                          </p:val>
                                        </p:tav>
                                      </p:tavLst>
                                    </p:anim>
                                    <p:anim calcmode="lin" valueType="num">
                                      <p:cBhvr>
                                        <p:cTn id="31" dur="1000" fill="hold"/>
                                        <p:tgtEl>
                                          <p:spTgt spid="10"/>
                                        </p:tgtEl>
                                        <p:attrNameLst>
                                          <p:attrName>style.rotation</p:attrName>
                                        </p:attrNameLst>
                                      </p:cBhvr>
                                      <p:tavLst>
                                        <p:tav tm="0">
                                          <p:val>
                                            <p:fltVal val="90"/>
                                          </p:val>
                                        </p:tav>
                                        <p:tav tm="100000">
                                          <p:val>
                                            <p:fltVal val="0"/>
                                          </p:val>
                                        </p:tav>
                                      </p:tavLst>
                                    </p:anim>
                                    <p:animEffect transition="in" filter="fade">
                                      <p:cBhvr>
                                        <p:cTn id="32" dur="1000"/>
                                        <p:tgtEl>
                                          <p:spTgt spid="10"/>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1000" fill="hold"/>
                                        <p:tgtEl>
                                          <p:spTgt spid="44"/>
                                        </p:tgtEl>
                                        <p:attrNameLst>
                                          <p:attrName>ppt_w</p:attrName>
                                        </p:attrNameLst>
                                      </p:cBhvr>
                                      <p:tavLst>
                                        <p:tav tm="0">
                                          <p:val>
                                            <p:fltVal val="0"/>
                                          </p:val>
                                        </p:tav>
                                        <p:tav tm="100000">
                                          <p:val>
                                            <p:strVal val="#ppt_w"/>
                                          </p:val>
                                        </p:tav>
                                      </p:tavLst>
                                    </p:anim>
                                    <p:anim calcmode="lin" valueType="num">
                                      <p:cBhvr>
                                        <p:cTn id="36" dur="1000" fill="hold"/>
                                        <p:tgtEl>
                                          <p:spTgt spid="44"/>
                                        </p:tgtEl>
                                        <p:attrNameLst>
                                          <p:attrName>ppt_h</p:attrName>
                                        </p:attrNameLst>
                                      </p:cBhvr>
                                      <p:tavLst>
                                        <p:tav tm="0">
                                          <p:val>
                                            <p:fltVal val="0"/>
                                          </p:val>
                                        </p:tav>
                                        <p:tav tm="100000">
                                          <p:val>
                                            <p:strVal val="#ppt_h"/>
                                          </p:val>
                                        </p:tav>
                                      </p:tavLst>
                                    </p:anim>
                                    <p:anim calcmode="lin" valueType="num">
                                      <p:cBhvr>
                                        <p:cTn id="37" dur="1000" fill="hold"/>
                                        <p:tgtEl>
                                          <p:spTgt spid="44"/>
                                        </p:tgtEl>
                                        <p:attrNameLst>
                                          <p:attrName>style.rotation</p:attrName>
                                        </p:attrNameLst>
                                      </p:cBhvr>
                                      <p:tavLst>
                                        <p:tav tm="0">
                                          <p:val>
                                            <p:fltVal val="90"/>
                                          </p:val>
                                        </p:tav>
                                        <p:tav tm="100000">
                                          <p:val>
                                            <p:fltVal val="0"/>
                                          </p:val>
                                        </p:tav>
                                      </p:tavLst>
                                    </p:anim>
                                    <p:animEffect transition="in" filter="fade">
                                      <p:cBhvr>
                                        <p:cTn id="38" dur="1000"/>
                                        <p:tgtEl>
                                          <p:spTgt spid="44"/>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p:cTn id="41" dur="1000" fill="hold"/>
                                        <p:tgtEl>
                                          <p:spTgt spid="39"/>
                                        </p:tgtEl>
                                        <p:attrNameLst>
                                          <p:attrName>ppt_w</p:attrName>
                                        </p:attrNameLst>
                                      </p:cBhvr>
                                      <p:tavLst>
                                        <p:tav tm="0">
                                          <p:val>
                                            <p:fltVal val="0"/>
                                          </p:val>
                                        </p:tav>
                                        <p:tav tm="100000">
                                          <p:val>
                                            <p:strVal val="#ppt_w"/>
                                          </p:val>
                                        </p:tav>
                                      </p:tavLst>
                                    </p:anim>
                                    <p:anim calcmode="lin" valueType="num">
                                      <p:cBhvr>
                                        <p:cTn id="42" dur="1000" fill="hold"/>
                                        <p:tgtEl>
                                          <p:spTgt spid="39"/>
                                        </p:tgtEl>
                                        <p:attrNameLst>
                                          <p:attrName>ppt_h</p:attrName>
                                        </p:attrNameLst>
                                      </p:cBhvr>
                                      <p:tavLst>
                                        <p:tav tm="0">
                                          <p:val>
                                            <p:fltVal val="0"/>
                                          </p:val>
                                        </p:tav>
                                        <p:tav tm="100000">
                                          <p:val>
                                            <p:strVal val="#ppt_h"/>
                                          </p:val>
                                        </p:tav>
                                      </p:tavLst>
                                    </p:anim>
                                    <p:anim calcmode="lin" valueType="num">
                                      <p:cBhvr>
                                        <p:cTn id="43" dur="1000" fill="hold"/>
                                        <p:tgtEl>
                                          <p:spTgt spid="39"/>
                                        </p:tgtEl>
                                        <p:attrNameLst>
                                          <p:attrName>style.rotation</p:attrName>
                                        </p:attrNameLst>
                                      </p:cBhvr>
                                      <p:tavLst>
                                        <p:tav tm="0">
                                          <p:val>
                                            <p:fltVal val="90"/>
                                          </p:val>
                                        </p:tav>
                                        <p:tav tm="100000">
                                          <p:val>
                                            <p:fltVal val="0"/>
                                          </p:val>
                                        </p:tav>
                                      </p:tavLst>
                                    </p:anim>
                                    <p:animEffect transition="in" filter="fade">
                                      <p:cBhvr>
                                        <p:cTn id="44" dur="1000"/>
                                        <p:tgtEl>
                                          <p:spTgt spid="39"/>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1000" fill="hold"/>
                                        <p:tgtEl>
                                          <p:spTgt spid="42"/>
                                        </p:tgtEl>
                                        <p:attrNameLst>
                                          <p:attrName>ppt_w</p:attrName>
                                        </p:attrNameLst>
                                      </p:cBhvr>
                                      <p:tavLst>
                                        <p:tav tm="0">
                                          <p:val>
                                            <p:fltVal val="0"/>
                                          </p:val>
                                        </p:tav>
                                        <p:tav tm="100000">
                                          <p:val>
                                            <p:strVal val="#ppt_w"/>
                                          </p:val>
                                        </p:tav>
                                      </p:tavLst>
                                    </p:anim>
                                    <p:anim calcmode="lin" valueType="num">
                                      <p:cBhvr>
                                        <p:cTn id="48" dur="1000" fill="hold"/>
                                        <p:tgtEl>
                                          <p:spTgt spid="42"/>
                                        </p:tgtEl>
                                        <p:attrNameLst>
                                          <p:attrName>ppt_h</p:attrName>
                                        </p:attrNameLst>
                                      </p:cBhvr>
                                      <p:tavLst>
                                        <p:tav tm="0">
                                          <p:val>
                                            <p:fltVal val="0"/>
                                          </p:val>
                                        </p:tav>
                                        <p:tav tm="100000">
                                          <p:val>
                                            <p:strVal val="#ppt_h"/>
                                          </p:val>
                                        </p:tav>
                                      </p:tavLst>
                                    </p:anim>
                                    <p:anim calcmode="lin" valueType="num">
                                      <p:cBhvr>
                                        <p:cTn id="49" dur="1000" fill="hold"/>
                                        <p:tgtEl>
                                          <p:spTgt spid="42"/>
                                        </p:tgtEl>
                                        <p:attrNameLst>
                                          <p:attrName>style.rotation</p:attrName>
                                        </p:attrNameLst>
                                      </p:cBhvr>
                                      <p:tavLst>
                                        <p:tav tm="0">
                                          <p:val>
                                            <p:fltVal val="90"/>
                                          </p:val>
                                        </p:tav>
                                        <p:tav tm="100000">
                                          <p:val>
                                            <p:fltVal val="0"/>
                                          </p:val>
                                        </p:tav>
                                      </p:tavLst>
                                    </p:anim>
                                    <p:animEffect transition="in" filter="fade">
                                      <p:cBhvr>
                                        <p:cTn id="50" dur="1000"/>
                                        <p:tgtEl>
                                          <p:spTgt spid="42"/>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1000" fill="hold"/>
                                        <p:tgtEl>
                                          <p:spTgt spid="41"/>
                                        </p:tgtEl>
                                        <p:attrNameLst>
                                          <p:attrName>ppt_w</p:attrName>
                                        </p:attrNameLst>
                                      </p:cBhvr>
                                      <p:tavLst>
                                        <p:tav tm="0">
                                          <p:val>
                                            <p:fltVal val="0"/>
                                          </p:val>
                                        </p:tav>
                                        <p:tav tm="100000">
                                          <p:val>
                                            <p:strVal val="#ppt_w"/>
                                          </p:val>
                                        </p:tav>
                                      </p:tavLst>
                                    </p:anim>
                                    <p:anim calcmode="lin" valueType="num">
                                      <p:cBhvr>
                                        <p:cTn id="54" dur="1000" fill="hold"/>
                                        <p:tgtEl>
                                          <p:spTgt spid="41"/>
                                        </p:tgtEl>
                                        <p:attrNameLst>
                                          <p:attrName>ppt_h</p:attrName>
                                        </p:attrNameLst>
                                      </p:cBhvr>
                                      <p:tavLst>
                                        <p:tav tm="0">
                                          <p:val>
                                            <p:fltVal val="0"/>
                                          </p:val>
                                        </p:tav>
                                        <p:tav tm="100000">
                                          <p:val>
                                            <p:strVal val="#ppt_h"/>
                                          </p:val>
                                        </p:tav>
                                      </p:tavLst>
                                    </p:anim>
                                    <p:anim calcmode="lin" valueType="num">
                                      <p:cBhvr>
                                        <p:cTn id="55" dur="1000" fill="hold"/>
                                        <p:tgtEl>
                                          <p:spTgt spid="41"/>
                                        </p:tgtEl>
                                        <p:attrNameLst>
                                          <p:attrName>style.rotation</p:attrName>
                                        </p:attrNameLst>
                                      </p:cBhvr>
                                      <p:tavLst>
                                        <p:tav tm="0">
                                          <p:val>
                                            <p:fltVal val="90"/>
                                          </p:val>
                                        </p:tav>
                                        <p:tav tm="100000">
                                          <p:val>
                                            <p:fltVal val="0"/>
                                          </p:val>
                                        </p:tav>
                                      </p:tavLst>
                                    </p:anim>
                                    <p:animEffect transition="in" filter="fade">
                                      <p:cBhvr>
                                        <p:cTn id="5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1" grpId="0" bldLvl="0" animBg="1"/>
      <p:bldP spid="20" grpId="0"/>
      <p:bldP spid="27" grpId="0"/>
      <p:bldP spid="10" grpId="0" bldLvl="0" animBg="1"/>
      <p:bldP spid="39" grpId="0" bldLvl="0" animBg="1"/>
      <p:bldP spid="40" grpId="0" bldLvl="0" animBg="1"/>
      <p:bldP spid="4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590D0768-184D-AB1F-F5D7-DF1840FDC96F}"/>
              </a:ext>
            </a:extLst>
          </p:cNvPr>
          <p:cNvGrpSpPr/>
          <p:nvPr/>
        </p:nvGrpSpPr>
        <p:grpSpPr>
          <a:xfrm>
            <a:off x="615315" y="537210"/>
            <a:ext cx="3983355" cy="415925"/>
            <a:chOff x="2223" y="2315"/>
            <a:chExt cx="6273" cy="655"/>
          </a:xfrm>
        </p:grpSpPr>
        <p:sp>
          <p:nvSpPr>
            <p:cNvPr id="28" name="íšḷidê">
              <a:extLst>
                <a:ext uri="{FF2B5EF4-FFF2-40B4-BE49-F238E27FC236}">
                  <a16:creationId xmlns:a16="http://schemas.microsoft.com/office/drawing/2014/main" id="{DFA2134C-47EF-CF74-144B-5B68ADF4FFB7}"/>
                </a:ext>
              </a:extLst>
            </p:cNvPr>
            <p:cNvSpPr txBox="1"/>
            <p:nvPr/>
          </p:nvSpPr>
          <p:spPr>
            <a:xfrm>
              <a:off x="3010" y="2375"/>
              <a:ext cx="5486" cy="595"/>
            </a:xfrm>
            <a:prstGeom prst="rect">
              <a:avLst/>
            </a:prstGeom>
            <a:noFill/>
          </p:spPr>
          <p:txBody>
            <a:bodyPr wrap="square" lIns="91440" tIns="45720" rIns="91440" bIns="45720" anchor="ctr" anchorCtr="0">
              <a:noAutofit/>
            </a:bodyPr>
            <a:lstStyle/>
            <a:p>
              <a:pPr>
                <a:spcBef>
                  <a:spcPct val="0"/>
                </a:spcBef>
              </a:pPr>
              <a:r>
                <a:rPr lang="zh-CN" altLang="en-US" sz="2400" dirty="0">
                  <a:solidFill>
                    <a:schemeClr val="tx1">
                      <a:lumMod val="75000"/>
                      <a:lumOff val="25000"/>
                    </a:schemeClr>
                  </a:solidFill>
                  <a:latin typeface="华光大标宋_CNKI" panose="02000500000000000000" pitchFamily="2" charset="-122"/>
                  <a:ea typeface="华光大标宋_CNKI" panose="02000500000000000000" pitchFamily="2" charset="-122"/>
                  <a:cs typeface="+mn-ea"/>
                  <a:sym typeface="+mn-lt"/>
                </a:rPr>
                <a:t>设备分配中的死锁</a:t>
              </a:r>
            </a:p>
          </p:txBody>
        </p:sp>
        <p:sp>
          <p:nvSpPr>
            <p:cNvPr id="29" name="椭圆 28">
              <a:extLst>
                <a:ext uri="{FF2B5EF4-FFF2-40B4-BE49-F238E27FC236}">
                  <a16:creationId xmlns:a16="http://schemas.microsoft.com/office/drawing/2014/main" id="{C1FCE787-C47D-A589-3824-2F8D9C24925C}"/>
                </a:ext>
              </a:extLst>
            </p:cNvPr>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32" name="图片 31">
            <a:extLst>
              <a:ext uri="{FF2B5EF4-FFF2-40B4-BE49-F238E27FC236}">
                <a16:creationId xmlns:a16="http://schemas.microsoft.com/office/drawing/2014/main" id="{96FAF4CF-CE38-1842-88E1-FD9151222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 y="1891085"/>
            <a:ext cx="4160150" cy="2423740"/>
          </a:xfrm>
          <a:prstGeom prst="rect">
            <a:avLst/>
          </a:prstGeom>
        </p:spPr>
      </p:pic>
      <p:sp>
        <p:nvSpPr>
          <p:cNvPr id="33" name="文本框 32">
            <a:extLst>
              <a:ext uri="{FF2B5EF4-FFF2-40B4-BE49-F238E27FC236}">
                <a16:creationId xmlns:a16="http://schemas.microsoft.com/office/drawing/2014/main" id="{2BD5FAD3-3250-D438-BAA4-4269A7F0A18F}"/>
              </a:ext>
            </a:extLst>
          </p:cNvPr>
          <p:cNvSpPr txBox="1"/>
          <p:nvPr/>
        </p:nvSpPr>
        <p:spPr>
          <a:xfrm>
            <a:off x="5600699" y="1891085"/>
            <a:ext cx="6391275" cy="2354362"/>
          </a:xfrm>
          <a:prstGeom prst="rect">
            <a:avLst/>
          </a:prstGeom>
          <a:noFill/>
        </p:spPr>
        <p:txBody>
          <a:bodyPr wrap="square" rtlCol="0">
            <a:spAutoFit/>
          </a:bodyPr>
          <a:lstStyle/>
          <a:p>
            <a:pPr marL="342900" indent="-342900">
              <a:lnSpc>
                <a:spcPct val="150000"/>
              </a:lnSpc>
              <a:buFont typeface="+mj-lt"/>
              <a:buAutoNum type="arabicPeriod"/>
            </a:pPr>
            <a:r>
              <a:rPr lang="zh-CN" altLang="en-US" sz="2800" b="1" dirty="0">
                <a:latin typeface="华光报宋_CNKI" panose="02000500000000000000" pitchFamily="2" charset="-122"/>
                <a:ea typeface="华光报宋_CNKI" panose="02000500000000000000" pitchFamily="2" charset="-122"/>
              </a:rPr>
              <a:t>安全分配方式</a:t>
            </a:r>
            <a:endParaRPr lang="en-US" altLang="zh-CN" sz="2800" b="1" dirty="0">
              <a:latin typeface="华光报宋_CNKI" panose="02000500000000000000" pitchFamily="2" charset="-122"/>
              <a:ea typeface="华光报宋_CNKI" panose="02000500000000000000" pitchFamily="2" charset="-122"/>
            </a:endParaRPr>
          </a:p>
          <a:p>
            <a:pPr marL="285750" indent="-285750">
              <a:lnSpc>
                <a:spcPct val="150000"/>
              </a:lnSpc>
              <a:buFont typeface="Arial" panose="020B0604020202020204" pitchFamily="34" charset="0"/>
              <a:buChar char="•"/>
            </a:pPr>
            <a:r>
              <a:rPr lang="zh-CN" altLang="en-US" dirty="0">
                <a:latin typeface="华光报宋_CNKI" panose="02000500000000000000" pitchFamily="2" charset="-122"/>
                <a:ea typeface="华光报宋_CNKI" panose="02000500000000000000" pitchFamily="2" charset="-122"/>
              </a:rPr>
              <a:t>每当进程发出</a:t>
            </a:r>
            <a:r>
              <a:rPr lang="en-US" altLang="zh-CN" dirty="0">
                <a:latin typeface="华光报宋_CNKI" panose="02000500000000000000" pitchFamily="2" charset="-122"/>
                <a:ea typeface="华光报宋_CNKI" panose="02000500000000000000" pitchFamily="2" charset="-122"/>
              </a:rPr>
              <a:t>I/O</a:t>
            </a:r>
            <a:r>
              <a:rPr lang="zh-CN" altLang="en-US" dirty="0">
                <a:latin typeface="华光报宋_CNKI" panose="02000500000000000000" pitchFamily="2" charset="-122"/>
                <a:ea typeface="华光报宋_CNKI" panose="02000500000000000000" pitchFamily="2" charset="-122"/>
              </a:rPr>
              <a:t>请求后，便进入阻塞状态，直到其</a:t>
            </a:r>
            <a:r>
              <a:rPr lang="en-US" altLang="zh-CN" dirty="0">
                <a:latin typeface="华光报宋_CNKI" panose="02000500000000000000" pitchFamily="2" charset="-122"/>
                <a:ea typeface="华光报宋_CNKI" panose="02000500000000000000" pitchFamily="2" charset="-122"/>
              </a:rPr>
              <a:t>I/O</a:t>
            </a:r>
            <a:r>
              <a:rPr lang="zh-CN" altLang="en-US" dirty="0">
                <a:latin typeface="华光报宋_CNKI" panose="02000500000000000000" pitchFamily="2" charset="-122"/>
                <a:ea typeface="华光报宋_CNKI" panose="02000500000000000000" pitchFamily="2" charset="-122"/>
              </a:rPr>
              <a:t>操作完成时才被唤醒。</a:t>
            </a:r>
            <a:endParaRPr lang="en-US" altLang="zh-CN" dirty="0">
              <a:latin typeface="华光报宋_CNKI" panose="02000500000000000000" pitchFamily="2" charset="-122"/>
              <a:ea typeface="华光报宋_CNKI" panose="02000500000000000000" pitchFamily="2" charset="-122"/>
            </a:endParaRPr>
          </a:p>
          <a:p>
            <a:pPr marL="285750" indent="-285750">
              <a:lnSpc>
                <a:spcPct val="150000"/>
              </a:lnSpc>
              <a:buFont typeface="Arial" panose="020B0604020202020204" pitchFamily="34" charset="0"/>
              <a:buChar char="•"/>
            </a:pPr>
            <a:r>
              <a:rPr lang="zh-CN" altLang="en-US" dirty="0">
                <a:latin typeface="华光报宋_CNKI" panose="02000500000000000000" pitchFamily="2" charset="-122"/>
                <a:ea typeface="华光报宋_CNKI" panose="02000500000000000000" pitchFamily="2" charset="-122"/>
              </a:rPr>
              <a:t>在采用该策略时，一旦进程已经获得某种设备后便阻塞，不能再请求任何资源，而在它阻塞时又不保持任何资源。</a:t>
            </a:r>
            <a:endParaRPr lang="en-US" altLang="zh-CN" dirty="0">
              <a:latin typeface="华光报宋_CNKI" panose="02000500000000000000" pitchFamily="2" charset="-122"/>
              <a:ea typeface="华光报宋_CNKI" panose="02000500000000000000" pitchFamily="2" charset="-122"/>
            </a:endParaRPr>
          </a:p>
        </p:txBody>
      </p:sp>
      <p:sp>
        <p:nvSpPr>
          <p:cNvPr id="34" name="文本框 33">
            <a:extLst>
              <a:ext uri="{FF2B5EF4-FFF2-40B4-BE49-F238E27FC236}">
                <a16:creationId xmlns:a16="http://schemas.microsoft.com/office/drawing/2014/main" id="{23298224-5D84-384C-C09D-45844FAD98F8}"/>
              </a:ext>
            </a:extLst>
          </p:cNvPr>
          <p:cNvSpPr txBox="1"/>
          <p:nvPr/>
        </p:nvSpPr>
        <p:spPr>
          <a:xfrm>
            <a:off x="1031240" y="1244754"/>
            <a:ext cx="6645912" cy="369332"/>
          </a:xfrm>
          <a:prstGeom prst="rect">
            <a:avLst/>
          </a:prstGeom>
          <a:noFill/>
        </p:spPr>
        <p:txBody>
          <a:bodyPr wrap="square" rtlCol="0">
            <a:spAutoFit/>
          </a:bodyPr>
          <a:lstStyle/>
          <a:p>
            <a:r>
              <a:rPr lang="zh-CN" altLang="en-US" dirty="0">
                <a:latin typeface="华光报宋_CNKI" panose="02000500000000000000" pitchFamily="2" charset="-122"/>
                <a:ea typeface="华光报宋_CNKI" panose="02000500000000000000" pitchFamily="2" charset="-122"/>
              </a:rPr>
              <a:t>从进程运行的</a:t>
            </a:r>
            <a:r>
              <a:rPr lang="zh-CN" altLang="en-US" u="sng" dirty="0">
                <a:effectLst>
                  <a:outerShdw blurRad="38100" dist="38100" dir="2700000" algn="tl">
                    <a:srgbClr val="000000">
                      <a:alpha val="43137"/>
                    </a:srgbClr>
                  </a:outerShdw>
                </a:effectLst>
                <a:latin typeface="华光报宋_CNKI" panose="02000500000000000000" pitchFamily="2" charset="-122"/>
                <a:ea typeface="华光报宋_CNKI" panose="02000500000000000000" pitchFamily="2" charset="-122"/>
              </a:rPr>
              <a:t>安全性</a:t>
            </a:r>
            <a:r>
              <a:rPr lang="zh-CN" altLang="en-US" dirty="0">
                <a:latin typeface="华光报宋_CNKI" panose="02000500000000000000" pitchFamily="2" charset="-122"/>
                <a:ea typeface="华光报宋_CNKI" panose="02000500000000000000" pitchFamily="2" charset="-122"/>
              </a:rPr>
              <a:t>上考虑，设备分配有以下两种方式：</a:t>
            </a:r>
            <a:endParaRPr lang="en-US" altLang="zh-CN" dirty="0">
              <a:latin typeface="华光报宋_CNKI" panose="02000500000000000000" pitchFamily="2" charset="-122"/>
              <a:ea typeface="华光报宋_CNKI" panose="02000500000000000000" pitchFamily="2" charset="-122"/>
            </a:endParaRPr>
          </a:p>
        </p:txBody>
      </p:sp>
      <p:sp>
        <p:nvSpPr>
          <p:cNvPr id="35" name="文本框 34">
            <a:extLst>
              <a:ext uri="{FF2B5EF4-FFF2-40B4-BE49-F238E27FC236}">
                <a16:creationId xmlns:a16="http://schemas.microsoft.com/office/drawing/2014/main" id="{C3902458-0B79-D878-2015-B870CCC2EDFF}"/>
              </a:ext>
            </a:extLst>
          </p:cNvPr>
          <p:cNvSpPr txBox="1"/>
          <p:nvPr/>
        </p:nvSpPr>
        <p:spPr>
          <a:xfrm>
            <a:off x="5600699" y="4615767"/>
            <a:ext cx="6238875" cy="1290225"/>
          </a:xfrm>
          <a:prstGeom prst="rect">
            <a:avLst/>
          </a:prstGeom>
          <a:noFill/>
        </p:spPr>
        <p:txBody>
          <a:bodyPr wrap="square" rtlCol="0">
            <a:spAutoFit/>
          </a:bodyPr>
          <a:lstStyle/>
          <a:p>
            <a:pPr>
              <a:lnSpc>
                <a:spcPct val="150000"/>
              </a:lnSpc>
            </a:pPr>
            <a:r>
              <a:rPr lang="zh-CN" altLang="en-US" b="1" dirty="0">
                <a:solidFill>
                  <a:srgbClr val="C00000"/>
                </a:solidFill>
                <a:latin typeface="华光报宋_CNKI" panose="02000500000000000000" pitchFamily="2" charset="-122"/>
                <a:ea typeface="华光报宋_CNKI" panose="02000500000000000000" pitchFamily="2" charset="-122"/>
              </a:rPr>
              <a:t>优点</a:t>
            </a:r>
            <a:r>
              <a:rPr lang="zh-CN" altLang="en-US" dirty="0">
                <a:latin typeface="华光报宋_CNKI" panose="02000500000000000000" pitchFamily="2" charset="-122"/>
                <a:ea typeface="华光报宋_CNKI" panose="02000500000000000000" pitchFamily="2" charset="-122"/>
              </a:rPr>
              <a:t>：设备分配是安全的，</a:t>
            </a:r>
            <a:r>
              <a:rPr lang="zh-CN" altLang="en-US" b="1" dirty="0">
                <a:effectLst>
                  <a:outerShdw blurRad="38100" dist="38100" dir="2700000" algn="tl">
                    <a:srgbClr val="000000">
                      <a:alpha val="43137"/>
                    </a:srgbClr>
                  </a:outerShdw>
                </a:effectLst>
                <a:latin typeface="华光报宋_CNKI" panose="02000500000000000000" pitchFamily="2" charset="-122"/>
                <a:ea typeface="华光报宋_CNKI" panose="02000500000000000000" pitchFamily="2" charset="-122"/>
              </a:rPr>
              <a:t>不会发生死锁</a:t>
            </a:r>
            <a:r>
              <a:rPr lang="zh-CN" altLang="en-US" dirty="0">
                <a:latin typeface="华光报宋_CNKI" panose="02000500000000000000" pitchFamily="2" charset="-122"/>
                <a:ea typeface="华光报宋_CNKI" panose="02000500000000000000" pitchFamily="2" charset="-122"/>
              </a:rPr>
              <a:t>，摒弃了造成死锁</a:t>
            </a:r>
            <a:r>
              <a:rPr lang="en-US" altLang="zh-CN" dirty="0">
                <a:latin typeface="华光报宋_CNKI" panose="02000500000000000000" pitchFamily="2" charset="-122"/>
                <a:ea typeface="华光报宋_CNKI" panose="02000500000000000000" pitchFamily="2" charset="-122"/>
              </a:rPr>
              <a:t>	    </a:t>
            </a:r>
            <a:r>
              <a:rPr lang="zh-CN" altLang="en-US" dirty="0">
                <a:latin typeface="华光报宋_CNKI" panose="02000500000000000000" pitchFamily="2" charset="-122"/>
                <a:ea typeface="华光报宋_CNKI" panose="02000500000000000000" pitchFamily="2" charset="-122"/>
              </a:rPr>
              <a:t>的四个必要条件之一的</a:t>
            </a:r>
            <a:r>
              <a:rPr lang="en-US" altLang="zh-CN" dirty="0">
                <a:latin typeface="华光报宋_CNKI" panose="02000500000000000000" pitchFamily="2" charset="-122"/>
                <a:ea typeface="华光报宋_CNKI" panose="02000500000000000000" pitchFamily="2" charset="-122"/>
              </a:rPr>
              <a:t>“</a:t>
            </a:r>
            <a:r>
              <a:rPr lang="zh-CN" altLang="en-US" dirty="0">
                <a:latin typeface="华光报宋_CNKI" panose="02000500000000000000" pitchFamily="2" charset="-122"/>
                <a:ea typeface="华光报宋_CNKI" panose="02000500000000000000" pitchFamily="2" charset="-122"/>
              </a:rPr>
              <a:t>请求和保持</a:t>
            </a:r>
            <a:r>
              <a:rPr lang="en-US" altLang="zh-CN" dirty="0">
                <a:latin typeface="华光报宋_CNKI" panose="02000500000000000000" pitchFamily="2" charset="-122"/>
                <a:ea typeface="华光报宋_CNKI" panose="02000500000000000000" pitchFamily="2" charset="-122"/>
              </a:rPr>
              <a:t>”</a:t>
            </a:r>
            <a:r>
              <a:rPr lang="zh-CN" altLang="en-US" dirty="0">
                <a:latin typeface="华光报宋_CNKI" panose="02000500000000000000" pitchFamily="2" charset="-122"/>
                <a:ea typeface="华光报宋_CNKI" panose="02000500000000000000" pitchFamily="2" charset="-122"/>
              </a:rPr>
              <a:t>条件。</a:t>
            </a:r>
            <a:endParaRPr lang="en-US" altLang="zh-CN" dirty="0">
              <a:latin typeface="华光报宋_CNKI" panose="02000500000000000000" pitchFamily="2" charset="-122"/>
              <a:ea typeface="华光报宋_CNKI" panose="02000500000000000000" pitchFamily="2" charset="-122"/>
            </a:endParaRPr>
          </a:p>
          <a:p>
            <a:pPr>
              <a:lnSpc>
                <a:spcPct val="150000"/>
              </a:lnSpc>
            </a:pPr>
            <a:r>
              <a:rPr lang="zh-CN" altLang="en-US" b="1" dirty="0">
                <a:solidFill>
                  <a:srgbClr val="C00000"/>
                </a:solidFill>
                <a:latin typeface="华光报宋_CNKI" panose="02000500000000000000" pitchFamily="2" charset="-122"/>
                <a:ea typeface="华光报宋_CNKI" panose="02000500000000000000" pitchFamily="2" charset="-122"/>
              </a:rPr>
              <a:t>缺点</a:t>
            </a:r>
            <a:r>
              <a:rPr lang="zh-CN" altLang="en-US" dirty="0">
                <a:latin typeface="华光报宋_CNKI" panose="02000500000000000000" pitchFamily="2" charset="-122"/>
                <a:ea typeface="华光报宋_CNKI" panose="02000500000000000000" pitchFamily="2" charset="-122"/>
              </a:rPr>
              <a:t>：</a:t>
            </a:r>
            <a:r>
              <a:rPr lang="en-US" altLang="zh-CN" dirty="0">
                <a:latin typeface="华光报宋_CNKI" panose="02000500000000000000" pitchFamily="2" charset="-122"/>
                <a:ea typeface="华光报宋_CNKI" panose="02000500000000000000" pitchFamily="2" charset="-122"/>
              </a:rPr>
              <a:t>CPU </a:t>
            </a:r>
            <a:r>
              <a:rPr lang="zh-CN" altLang="en-US" dirty="0">
                <a:latin typeface="华光报宋_CNKI" panose="02000500000000000000" pitchFamily="2" charset="-122"/>
                <a:ea typeface="华光报宋_CNKI" panose="02000500000000000000" pitchFamily="2" charset="-122"/>
              </a:rPr>
              <a:t>与 </a:t>
            </a:r>
            <a:r>
              <a:rPr lang="en-US" altLang="zh-CN" dirty="0">
                <a:latin typeface="华光报宋_CNKI" panose="02000500000000000000" pitchFamily="2" charset="-122"/>
                <a:ea typeface="华光报宋_CNKI" panose="02000500000000000000" pitchFamily="2" charset="-122"/>
              </a:rPr>
              <a:t>I/O </a:t>
            </a:r>
            <a:r>
              <a:rPr lang="zh-CN" altLang="en-US" dirty="0">
                <a:latin typeface="华光报宋_CNKI" panose="02000500000000000000" pitchFamily="2" charset="-122"/>
                <a:ea typeface="华光报宋_CNKI" panose="02000500000000000000" pitchFamily="2" charset="-122"/>
              </a:rPr>
              <a:t>设备只能串行工作。</a:t>
            </a:r>
            <a:endParaRPr lang="zh-CN" altLang="en-US" dirty="0"/>
          </a:p>
        </p:txBody>
      </p:sp>
      <p:sp>
        <p:nvSpPr>
          <p:cNvPr id="36" name="文本框 35">
            <a:extLst>
              <a:ext uri="{FF2B5EF4-FFF2-40B4-BE49-F238E27FC236}">
                <a16:creationId xmlns:a16="http://schemas.microsoft.com/office/drawing/2014/main" id="{AF4B4930-CEBD-745E-57A8-2D5FEF22F1B8}"/>
              </a:ext>
            </a:extLst>
          </p:cNvPr>
          <p:cNvSpPr txBox="1"/>
          <p:nvPr/>
        </p:nvSpPr>
        <p:spPr>
          <a:xfrm>
            <a:off x="779145" y="4419600"/>
            <a:ext cx="4487810" cy="1815882"/>
          </a:xfrm>
          <a:prstGeom prst="rect">
            <a:avLst/>
          </a:prstGeom>
          <a:noFill/>
        </p:spPr>
        <p:txBody>
          <a:bodyPr wrap="square" rtlCol="0">
            <a:spAutoFit/>
          </a:bodyPr>
          <a:lstStyle/>
          <a:p>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造成死锁的</a:t>
            </a:r>
            <a:r>
              <a:rPr lang="zh-CN" altLang="en-US" sz="1400">
                <a:solidFill>
                  <a:schemeClr val="bg1">
                    <a:lumMod val="50000"/>
                  </a:schemeClr>
                </a:solidFill>
                <a:latin typeface="华光报宋_CNKI" panose="02000500000000000000" pitchFamily="2" charset="-122"/>
                <a:ea typeface="华光报宋_CNKI" panose="02000500000000000000" pitchFamily="2" charset="-122"/>
              </a:rPr>
              <a:t>四个条件</a:t>
            </a:r>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a:t>
            </a:r>
            <a:endParaRPr lang="en-US" altLang="zh-CN" sz="1400" dirty="0">
              <a:solidFill>
                <a:schemeClr val="bg1">
                  <a:lumMod val="50000"/>
                </a:schemeClr>
              </a:solidFill>
              <a:latin typeface="华光报宋_CNKI" panose="02000500000000000000" pitchFamily="2" charset="-122"/>
              <a:ea typeface="华光报宋_CNKI" panose="02000500000000000000" pitchFamily="2" charset="-122"/>
            </a:endParaRPr>
          </a:p>
          <a:p>
            <a:pPr marL="285750" indent="-285750">
              <a:buFont typeface="+mj-lt"/>
              <a:buAutoNum type="romanUcPeriod"/>
            </a:pPr>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互斥条件</a:t>
            </a:r>
            <a:r>
              <a:rPr lang="en-US" altLang="zh-CN" sz="1400" dirty="0">
                <a:solidFill>
                  <a:schemeClr val="bg1">
                    <a:lumMod val="50000"/>
                  </a:schemeClr>
                </a:solidFill>
                <a:latin typeface="华光报宋_CNKI" panose="02000500000000000000" pitchFamily="2" charset="-122"/>
                <a:ea typeface="华光报宋_CNKI" panose="02000500000000000000" pitchFamily="2" charset="-122"/>
              </a:rPr>
              <a:t>……</a:t>
            </a:r>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 </a:t>
            </a:r>
            <a:endParaRPr lang="en-US" altLang="zh-CN" sz="1400" dirty="0">
              <a:solidFill>
                <a:schemeClr val="bg1">
                  <a:lumMod val="50000"/>
                </a:schemeClr>
              </a:solidFill>
              <a:latin typeface="华光报宋_CNKI" panose="02000500000000000000" pitchFamily="2" charset="-122"/>
              <a:ea typeface="华光报宋_CNKI" panose="02000500000000000000" pitchFamily="2" charset="-122"/>
            </a:endParaRPr>
          </a:p>
          <a:p>
            <a:pPr marL="285750" indent="-285750">
              <a:buFont typeface="+mj-lt"/>
              <a:buAutoNum type="romanUcPeriod"/>
            </a:pPr>
            <a:r>
              <a:rPr lang="zh-CN" altLang="en-US" sz="1400" b="1" dirty="0">
                <a:solidFill>
                  <a:srgbClr val="C00000"/>
                </a:solidFill>
                <a:latin typeface="华光报宋_CNKI" panose="02000500000000000000" pitchFamily="2" charset="-122"/>
                <a:ea typeface="华光报宋_CNKI" panose="02000500000000000000" pitchFamily="2" charset="-122"/>
              </a:rPr>
              <a:t>请求和保持条件。进程已经保持了至少一个资源，但又提出了新的资源请求，而资源已被其它进程占有，此时请求进程被阻塞，但对自己已获得的资源保持不放。</a:t>
            </a:r>
            <a:endParaRPr lang="en-US" altLang="zh-CN" sz="1400" b="1" dirty="0">
              <a:solidFill>
                <a:srgbClr val="C00000"/>
              </a:solidFill>
              <a:latin typeface="华光报宋_CNKI" panose="02000500000000000000" pitchFamily="2" charset="-122"/>
              <a:ea typeface="华光报宋_CNKI" panose="02000500000000000000" pitchFamily="2" charset="-122"/>
            </a:endParaRPr>
          </a:p>
          <a:p>
            <a:pPr marL="285750" indent="-285750">
              <a:buFont typeface="+mj-lt"/>
              <a:buAutoNum type="romanUcPeriod"/>
            </a:pPr>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不可抢占条件</a:t>
            </a:r>
            <a:r>
              <a:rPr lang="en-US" altLang="zh-CN" sz="1400" dirty="0">
                <a:solidFill>
                  <a:schemeClr val="bg1">
                    <a:lumMod val="50000"/>
                  </a:schemeClr>
                </a:solidFill>
                <a:latin typeface="华光报宋_CNKI" panose="02000500000000000000" pitchFamily="2" charset="-122"/>
                <a:ea typeface="华光报宋_CNKI" panose="02000500000000000000" pitchFamily="2" charset="-122"/>
              </a:rPr>
              <a:t>……</a:t>
            </a:r>
          </a:p>
          <a:p>
            <a:pPr marL="285750" indent="-285750">
              <a:buFont typeface="+mj-lt"/>
              <a:buAutoNum type="romanUcPeriod"/>
            </a:pPr>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循环等待条件</a:t>
            </a:r>
            <a:r>
              <a:rPr lang="en-US" altLang="zh-CN" sz="1400" dirty="0">
                <a:solidFill>
                  <a:schemeClr val="bg1">
                    <a:lumMod val="50000"/>
                  </a:schemeClr>
                </a:solidFill>
                <a:latin typeface="华光报宋_CNKI" panose="02000500000000000000" pitchFamily="2" charset="-122"/>
                <a:ea typeface="华光报宋_CNKI" panose="02000500000000000000" pitchFamily="2" charset="-122"/>
              </a:rPr>
              <a:t>……</a:t>
            </a:r>
            <a:endParaRPr lang="zh-CN" altLang="en-US" sz="1400" dirty="0">
              <a:solidFill>
                <a:schemeClr val="bg1">
                  <a:lumMod val="50000"/>
                </a:schemeClr>
              </a:solidFill>
              <a:latin typeface="华光报宋_CNKI" panose="02000500000000000000" pitchFamily="2" charset="-122"/>
              <a:ea typeface="华光报宋_CNKI" panose="02000500000000000000" pitchFamily="2" charset="-122"/>
            </a:endParaRPr>
          </a:p>
        </p:txBody>
      </p:sp>
      <p:sp>
        <p:nvSpPr>
          <p:cNvPr id="37" name="矩形 36">
            <a:extLst>
              <a:ext uri="{FF2B5EF4-FFF2-40B4-BE49-F238E27FC236}">
                <a16:creationId xmlns:a16="http://schemas.microsoft.com/office/drawing/2014/main" id="{64DE1DA7-CF39-7964-8136-6444318A5E72}"/>
              </a:ext>
            </a:extLst>
          </p:cNvPr>
          <p:cNvSpPr/>
          <p:nvPr/>
        </p:nvSpPr>
        <p:spPr>
          <a:xfrm>
            <a:off x="779145" y="4391025"/>
            <a:ext cx="4487810" cy="1891665"/>
          </a:xfrm>
          <a:prstGeom prst="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507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590D0768-184D-AB1F-F5D7-DF1840FDC96F}"/>
              </a:ext>
            </a:extLst>
          </p:cNvPr>
          <p:cNvGrpSpPr/>
          <p:nvPr/>
        </p:nvGrpSpPr>
        <p:grpSpPr>
          <a:xfrm>
            <a:off x="615315" y="537210"/>
            <a:ext cx="3983355" cy="415925"/>
            <a:chOff x="2223" y="2315"/>
            <a:chExt cx="6273" cy="655"/>
          </a:xfrm>
        </p:grpSpPr>
        <p:sp>
          <p:nvSpPr>
            <p:cNvPr id="28" name="íšḷidê">
              <a:extLst>
                <a:ext uri="{FF2B5EF4-FFF2-40B4-BE49-F238E27FC236}">
                  <a16:creationId xmlns:a16="http://schemas.microsoft.com/office/drawing/2014/main" id="{DFA2134C-47EF-CF74-144B-5B68ADF4FFB7}"/>
                </a:ext>
              </a:extLst>
            </p:cNvPr>
            <p:cNvSpPr txBox="1"/>
            <p:nvPr/>
          </p:nvSpPr>
          <p:spPr>
            <a:xfrm>
              <a:off x="3010" y="2375"/>
              <a:ext cx="5486" cy="595"/>
            </a:xfrm>
            <a:prstGeom prst="rect">
              <a:avLst/>
            </a:prstGeom>
            <a:noFill/>
          </p:spPr>
          <p:txBody>
            <a:bodyPr wrap="square" lIns="91440" tIns="45720" rIns="91440" bIns="45720" anchor="ctr" anchorCtr="0">
              <a:noAutofit/>
            </a:bodyPr>
            <a:lstStyle/>
            <a:p>
              <a:pPr>
                <a:spcBef>
                  <a:spcPct val="0"/>
                </a:spcBef>
              </a:pPr>
              <a:r>
                <a:rPr lang="zh-CN" altLang="en-US" sz="2400" dirty="0">
                  <a:solidFill>
                    <a:schemeClr val="tx1">
                      <a:lumMod val="75000"/>
                      <a:lumOff val="25000"/>
                    </a:schemeClr>
                  </a:solidFill>
                  <a:latin typeface="华光大标宋_CNKI" panose="02000500000000000000" pitchFamily="2" charset="-122"/>
                  <a:ea typeface="华光大标宋_CNKI" panose="02000500000000000000" pitchFamily="2" charset="-122"/>
                  <a:cs typeface="+mn-ea"/>
                  <a:sym typeface="+mn-lt"/>
                </a:rPr>
                <a:t>设备分配中的死锁</a:t>
              </a:r>
            </a:p>
          </p:txBody>
        </p:sp>
        <p:sp>
          <p:nvSpPr>
            <p:cNvPr id="29" name="椭圆 28">
              <a:extLst>
                <a:ext uri="{FF2B5EF4-FFF2-40B4-BE49-F238E27FC236}">
                  <a16:creationId xmlns:a16="http://schemas.microsoft.com/office/drawing/2014/main" id="{C1FCE787-C47D-A589-3824-2F8D9C24925C}"/>
                </a:ext>
              </a:extLst>
            </p:cNvPr>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32" name="图片 31">
            <a:extLst>
              <a:ext uri="{FF2B5EF4-FFF2-40B4-BE49-F238E27FC236}">
                <a16:creationId xmlns:a16="http://schemas.microsoft.com/office/drawing/2014/main" id="{96FAF4CF-CE38-1842-88E1-FD9151222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75" y="1891085"/>
            <a:ext cx="4160150" cy="2423740"/>
          </a:xfrm>
          <a:prstGeom prst="rect">
            <a:avLst/>
          </a:prstGeom>
        </p:spPr>
      </p:pic>
      <p:sp>
        <p:nvSpPr>
          <p:cNvPr id="33" name="文本框 32">
            <a:extLst>
              <a:ext uri="{FF2B5EF4-FFF2-40B4-BE49-F238E27FC236}">
                <a16:creationId xmlns:a16="http://schemas.microsoft.com/office/drawing/2014/main" id="{2BD5FAD3-3250-D438-BAA4-4269A7F0A18F}"/>
              </a:ext>
            </a:extLst>
          </p:cNvPr>
          <p:cNvSpPr txBox="1"/>
          <p:nvPr/>
        </p:nvSpPr>
        <p:spPr>
          <a:xfrm>
            <a:off x="5600700" y="1891085"/>
            <a:ext cx="6162676" cy="2354362"/>
          </a:xfrm>
          <a:prstGeom prst="rect">
            <a:avLst/>
          </a:prstGeom>
          <a:noFill/>
        </p:spPr>
        <p:txBody>
          <a:bodyPr wrap="square" rtlCol="0">
            <a:spAutoFit/>
          </a:bodyPr>
          <a:lstStyle/>
          <a:p>
            <a:pPr>
              <a:lnSpc>
                <a:spcPct val="150000"/>
              </a:lnSpc>
            </a:pPr>
            <a:r>
              <a:rPr lang="en-US" altLang="zh-CN" sz="2800" b="1" dirty="0">
                <a:latin typeface="华光报宋_CNKI" panose="02000500000000000000" pitchFamily="2" charset="-122"/>
                <a:ea typeface="华光报宋_CNKI" panose="02000500000000000000" pitchFamily="2" charset="-122"/>
              </a:rPr>
              <a:t>2. </a:t>
            </a:r>
            <a:r>
              <a:rPr lang="zh-CN" altLang="en-US" sz="2800" b="1" dirty="0">
                <a:latin typeface="华光报宋_CNKI" panose="02000500000000000000" pitchFamily="2" charset="-122"/>
                <a:ea typeface="华光报宋_CNKI" panose="02000500000000000000" pitchFamily="2" charset="-122"/>
              </a:rPr>
              <a:t>不安全分配方式</a:t>
            </a:r>
            <a:endParaRPr lang="en-US" altLang="zh-CN" sz="2800" b="1" dirty="0">
              <a:latin typeface="华光报宋_CNKI" panose="02000500000000000000" pitchFamily="2" charset="-122"/>
              <a:ea typeface="华光报宋_CNKI" panose="02000500000000000000" pitchFamily="2" charset="-122"/>
            </a:endParaRPr>
          </a:p>
          <a:p>
            <a:pPr marL="285750" indent="-285750">
              <a:lnSpc>
                <a:spcPct val="150000"/>
              </a:lnSpc>
              <a:buFont typeface="Arial" panose="020B0604020202020204" pitchFamily="34" charset="0"/>
              <a:buChar char="•"/>
            </a:pPr>
            <a:r>
              <a:rPr lang="zh-CN" altLang="en-US" dirty="0">
                <a:latin typeface="华光报宋_CNKI" panose="02000500000000000000" pitchFamily="2" charset="-122"/>
                <a:ea typeface="华光报宋_CNKI" panose="02000500000000000000" pitchFamily="2" charset="-122"/>
              </a:rPr>
              <a:t>进程在发出</a:t>
            </a:r>
            <a:r>
              <a:rPr lang="en-US" altLang="zh-CN" dirty="0">
                <a:latin typeface="华光报宋_CNKI" panose="02000500000000000000" pitchFamily="2" charset="-122"/>
                <a:ea typeface="华光报宋_CNKI" panose="02000500000000000000" pitchFamily="2" charset="-122"/>
              </a:rPr>
              <a:t>I/O</a:t>
            </a:r>
            <a:r>
              <a:rPr lang="zh-CN" altLang="en-US" dirty="0">
                <a:latin typeface="华光报宋_CNKI" panose="02000500000000000000" pitchFamily="2" charset="-122"/>
                <a:ea typeface="华光报宋_CNKI" panose="02000500000000000000" pitchFamily="2" charset="-122"/>
              </a:rPr>
              <a:t>请求后仍继续运行，需要时又发出第二个</a:t>
            </a:r>
            <a:r>
              <a:rPr lang="en-US" altLang="zh-CN" dirty="0">
                <a:latin typeface="华光报宋_CNKI" panose="02000500000000000000" pitchFamily="2" charset="-122"/>
                <a:ea typeface="华光报宋_CNKI" panose="02000500000000000000" pitchFamily="2" charset="-122"/>
              </a:rPr>
              <a:t>I/O </a:t>
            </a:r>
            <a:r>
              <a:rPr lang="zh-CN" altLang="en-US" dirty="0">
                <a:latin typeface="华光报宋_CNKI" panose="02000500000000000000" pitchFamily="2" charset="-122"/>
                <a:ea typeface="华光报宋_CNKI" panose="02000500000000000000" pitchFamily="2" charset="-122"/>
              </a:rPr>
              <a:t>请求、第三个</a:t>
            </a:r>
            <a:r>
              <a:rPr lang="en-US" altLang="zh-CN" dirty="0">
                <a:latin typeface="华光报宋_CNKI" panose="02000500000000000000" pitchFamily="2" charset="-122"/>
                <a:ea typeface="华光报宋_CNKI" panose="02000500000000000000" pitchFamily="2" charset="-122"/>
              </a:rPr>
              <a:t>I/O</a:t>
            </a:r>
            <a:r>
              <a:rPr lang="zh-CN" altLang="en-US" dirty="0">
                <a:latin typeface="华光报宋_CNKI" panose="02000500000000000000" pitchFamily="2" charset="-122"/>
                <a:ea typeface="华光报宋_CNKI" panose="02000500000000000000" pitchFamily="2" charset="-122"/>
              </a:rPr>
              <a:t>请求等。</a:t>
            </a:r>
            <a:endParaRPr lang="en-US" altLang="zh-CN" dirty="0">
              <a:latin typeface="华光报宋_CNKI" panose="02000500000000000000" pitchFamily="2" charset="-122"/>
              <a:ea typeface="华光报宋_CNKI" panose="02000500000000000000" pitchFamily="2" charset="-122"/>
            </a:endParaRPr>
          </a:p>
          <a:p>
            <a:pPr marL="285750" indent="-285750">
              <a:lnSpc>
                <a:spcPct val="150000"/>
              </a:lnSpc>
              <a:buFont typeface="Arial" panose="020B0604020202020204" pitchFamily="34" charset="0"/>
              <a:buChar char="•"/>
            </a:pPr>
            <a:r>
              <a:rPr lang="zh-CN" altLang="en-US" dirty="0">
                <a:latin typeface="华光报宋_CNKI" panose="02000500000000000000" pitchFamily="2" charset="-122"/>
                <a:ea typeface="华光报宋_CNKI" panose="02000500000000000000" pitchFamily="2" charset="-122"/>
              </a:rPr>
              <a:t>仅当进程所请求的设备已被另一进程占用时，才进入阻塞状态。</a:t>
            </a:r>
            <a:endParaRPr lang="en-US" altLang="zh-CN" dirty="0">
              <a:latin typeface="华光报宋_CNKI" panose="02000500000000000000" pitchFamily="2" charset="-122"/>
              <a:ea typeface="华光报宋_CNKI" panose="02000500000000000000" pitchFamily="2" charset="-122"/>
            </a:endParaRPr>
          </a:p>
        </p:txBody>
      </p:sp>
      <p:sp>
        <p:nvSpPr>
          <p:cNvPr id="34" name="文本框 33">
            <a:extLst>
              <a:ext uri="{FF2B5EF4-FFF2-40B4-BE49-F238E27FC236}">
                <a16:creationId xmlns:a16="http://schemas.microsoft.com/office/drawing/2014/main" id="{23298224-5D84-384C-C09D-45844FAD98F8}"/>
              </a:ext>
            </a:extLst>
          </p:cNvPr>
          <p:cNvSpPr txBox="1"/>
          <p:nvPr/>
        </p:nvSpPr>
        <p:spPr>
          <a:xfrm>
            <a:off x="1031240" y="1244754"/>
            <a:ext cx="6645912" cy="369332"/>
          </a:xfrm>
          <a:prstGeom prst="rect">
            <a:avLst/>
          </a:prstGeom>
          <a:noFill/>
        </p:spPr>
        <p:txBody>
          <a:bodyPr wrap="square" rtlCol="0">
            <a:spAutoFit/>
          </a:bodyPr>
          <a:lstStyle/>
          <a:p>
            <a:r>
              <a:rPr lang="zh-CN" altLang="en-US" dirty="0">
                <a:latin typeface="华光报宋_CNKI" panose="02000500000000000000" pitchFamily="2" charset="-122"/>
                <a:ea typeface="华光报宋_CNKI" panose="02000500000000000000" pitchFamily="2" charset="-122"/>
              </a:rPr>
              <a:t>从进程运行的</a:t>
            </a:r>
            <a:r>
              <a:rPr lang="zh-CN" altLang="en-US" u="sng" dirty="0">
                <a:effectLst>
                  <a:outerShdw blurRad="38100" dist="38100" dir="2700000" algn="tl">
                    <a:srgbClr val="000000">
                      <a:alpha val="43137"/>
                    </a:srgbClr>
                  </a:outerShdw>
                </a:effectLst>
                <a:latin typeface="华光报宋_CNKI" panose="02000500000000000000" pitchFamily="2" charset="-122"/>
                <a:ea typeface="华光报宋_CNKI" panose="02000500000000000000" pitchFamily="2" charset="-122"/>
              </a:rPr>
              <a:t>安全性</a:t>
            </a:r>
            <a:r>
              <a:rPr lang="zh-CN" altLang="en-US" dirty="0">
                <a:latin typeface="华光报宋_CNKI" panose="02000500000000000000" pitchFamily="2" charset="-122"/>
                <a:ea typeface="华光报宋_CNKI" panose="02000500000000000000" pitchFamily="2" charset="-122"/>
              </a:rPr>
              <a:t>上考虑，设备分配有以下两种方式：</a:t>
            </a:r>
            <a:endParaRPr lang="en-US" altLang="zh-CN" dirty="0">
              <a:latin typeface="华光报宋_CNKI" panose="02000500000000000000" pitchFamily="2" charset="-122"/>
              <a:ea typeface="华光报宋_CNKI" panose="02000500000000000000" pitchFamily="2" charset="-122"/>
            </a:endParaRPr>
          </a:p>
        </p:txBody>
      </p:sp>
      <p:sp>
        <p:nvSpPr>
          <p:cNvPr id="35" name="文本框 34">
            <a:extLst>
              <a:ext uri="{FF2B5EF4-FFF2-40B4-BE49-F238E27FC236}">
                <a16:creationId xmlns:a16="http://schemas.microsoft.com/office/drawing/2014/main" id="{C3902458-0B79-D878-2015-B870CCC2EDFF}"/>
              </a:ext>
            </a:extLst>
          </p:cNvPr>
          <p:cNvSpPr txBox="1"/>
          <p:nvPr/>
        </p:nvSpPr>
        <p:spPr>
          <a:xfrm>
            <a:off x="5600701" y="4522446"/>
            <a:ext cx="6019800" cy="1290225"/>
          </a:xfrm>
          <a:prstGeom prst="rect">
            <a:avLst/>
          </a:prstGeom>
          <a:noFill/>
        </p:spPr>
        <p:txBody>
          <a:bodyPr wrap="square" rtlCol="0">
            <a:spAutoFit/>
          </a:bodyPr>
          <a:lstStyle/>
          <a:p>
            <a:pPr>
              <a:lnSpc>
                <a:spcPct val="150000"/>
              </a:lnSpc>
            </a:pPr>
            <a:r>
              <a:rPr lang="zh-CN" altLang="en-US" b="1" dirty="0">
                <a:solidFill>
                  <a:srgbClr val="C00000"/>
                </a:solidFill>
                <a:latin typeface="华光报宋_CNKI" panose="02000500000000000000" pitchFamily="2" charset="-122"/>
                <a:ea typeface="华光报宋_CNKI" panose="02000500000000000000" pitchFamily="2" charset="-122"/>
              </a:rPr>
              <a:t>优点</a:t>
            </a:r>
            <a:r>
              <a:rPr lang="zh-CN" altLang="en-US" dirty="0">
                <a:latin typeface="华光报宋_CNKI" panose="02000500000000000000" pitchFamily="2" charset="-122"/>
                <a:ea typeface="华光报宋_CNKI" panose="02000500000000000000" pitchFamily="2" charset="-122"/>
              </a:rPr>
              <a:t>：一个进程可同时操作多个设备，使进程推进迅速。</a:t>
            </a:r>
            <a:endParaRPr lang="en-US" altLang="zh-CN" dirty="0">
              <a:latin typeface="华光报宋_CNKI" panose="02000500000000000000" pitchFamily="2" charset="-122"/>
              <a:ea typeface="华光报宋_CNKI" panose="02000500000000000000" pitchFamily="2" charset="-122"/>
            </a:endParaRPr>
          </a:p>
          <a:p>
            <a:pPr>
              <a:lnSpc>
                <a:spcPct val="150000"/>
              </a:lnSpc>
            </a:pPr>
            <a:r>
              <a:rPr lang="zh-CN" altLang="en-US" b="1" dirty="0">
                <a:solidFill>
                  <a:srgbClr val="C00000"/>
                </a:solidFill>
                <a:latin typeface="华光报宋_CNKI" panose="02000500000000000000" pitchFamily="2" charset="-122"/>
                <a:ea typeface="华光报宋_CNKI" panose="02000500000000000000" pitchFamily="2" charset="-122"/>
              </a:rPr>
              <a:t>缺点</a:t>
            </a:r>
            <a:r>
              <a:rPr lang="zh-CN" altLang="en-US" dirty="0">
                <a:latin typeface="华光报宋_CNKI" panose="02000500000000000000" pitchFamily="2" charset="-122"/>
                <a:ea typeface="华光报宋_CNKI" panose="02000500000000000000" pitchFamily="2" charset="-122"/>
              </a:rPr>
              <a:t>：分配不安全，因为它可能具备</a:t>
            </a:r>
            <a:r>
              <a:rPr lang="en-US" altLang="zh-CN" dirty="0">
                <a:latin typeface="华光报宋_CNKI" panose="02000500000000000000" pitchFamily="2" charset="-122"/>
                <a:ea typeface="华光报宋_CNKI" panose="02000500000000000000" pitchFamily="2" charset="-122"/>
              </a:rPr>
              <a:t>"</a:t>
            </a:r>
            <a:r>
              <a:rPr lang="zh-CN" altLang="en-US" dirty="0">
                <a:latin typeface="华光报宋_CNKI" panose="02000500000000000000" pitchFamily="2" charset="-122"/>
                <a:ea typeface="华光报宋_CNKI" panose="02000500000000000000" pitchFamily="2" charset="-122"/>
              </a:rPr>
              <a:t>请求和保持</a:t>
            </a:r>
            <a:r>
              <a:rPr lang="en-US" altLang="zh-CN" dirty="0">
                <a:latin typeface="华光报宋_CNKI" panose="02000500000000000000" pitchFamily="2" charset="-122"/>
                <a:ea typeface="华光报宋_CNKI" panose="02000500000000000000" pitchFamily="2" charset="-122"/>
              </a:rPr>
              <a:t>"</a:t>
            </a:r>
            <a:r>
              <a:rPr lang="zh-CN" altLang="en-US" dirty="0">
                <a:latin typeface="华光报宋_CNKI" panose="02000500000000000000" pitchFamily="2" charset="-122"/>
                <a:ea typeface="华光报宋_CNKI" panose="02000500000000000000" pitchFamily="2" charset="-122"/>
              </a:rPr>
              <a:t>条件，</a:t>
            </a:r>
            <a:r>
              <a:rPr lang="en-US" altLang="zh-CN" dirty="0">
                <a:latin typeface="华光报宋_CNKI" panose="02000500000000000000" pitchFamily="2" charset="-122"/>
                <a:ea typeface="华光报宋_CNKI" panose="02000500000000000000" pitchFamily="2" charset="-122"/>
              </a:rPr>
              <a:t>		    </a:t>
            </a:r>
            <a:r>
              <a:rPr lang="zh-CN" altLang="en-US" dirty="0">
                <a:latin typeface="华光报宋_CNKI" panose="02000500000000000000" pitchFamily="2" charset="-122"/>
                <a:ea typeface="华光报宋_CNKI" panose="02000500000000000000" pitchFamily="2" charset="-122"/>
              </a:rPr>
              <a:t>从而</a:t>
            </a:r>
            <a:r>
              <a:rPr lang="zh-CN" altLang="en-US" b="1" dirty="0">
                <a:effectLst>
                  <a:outerShdw blurRad="38100" dist="38100" dir="2700000" algn="tl">
                    <a:srgbClr val="000000">
                      <a:alpha val="43137"/>
                    </a:srgbClr>
                  </a:outerShdw>
                </a:effectLst>
                <a:latin typeface="华光报宋_CNKI" panose="02000500000000000000" pitchFamily="2" charset="-122"/>
                <a:ea typeface="华光报宋_CNKI" panose="02000500000000000000" pitchFamily="2" charset="-122"/>
              </a:rPr>
              <a:t>可能造成死锁</a:t>
            </a:r>
            <a:r>
              <a:rPr lang="zh-CN" altLang="en-US" dirty="0">
                <a:latin typeface="华光报宋_CNKI" panose="02000500000000000000" pitchFamily="2" charset="-122"/>
                <a:ea typeface="华光报宋_CNKI" panose="02000500000000000000" pitchFamily="2" charset="-122"/>
              </a:rPr>
              <a:t>。</a:t>
            </a:r>
            <a:endParaRPr lang="en-US" altLang="zh-CN" dirty="0">
              <a:latin typeface="华光报宋_CNKI" panose="02000500000000000000" pitchFamily="2" charset="-122"/>
              <a:ea typeface="华光报宋_CNKI" panose="02000500000000000000" pitchFamily="2" charset="-122"/>
            </a:endParaRPr>
          </a:p>
        </p:txBody>
      </p:sp>
      <p:sp>
        <p:nvSpPr>
          <p:cNvPr id="36" name="文本框 35">
            <a:extLst>
              <a:ext uri="{FF2B5EF4-FFF2-40B4-BE49-F238E27FC236}">
                <a16:creationId xmlns:a16="http://schemas.microsoft.com/office/drawing/2014/main" id="{AF4B4930-CEBD-745E-57A8-2D5FEF22F1B8}"/>
              </a:ext>
            </a:extLst>
          </p:cNvPr>
          <p:cNvSpPr txBox="1"/>
          <p:nvPr/>
        </p:nvSpPr>
        <p:spPr>
          <a:xfrm>
            <a:off x="779145" y="4419600"/>
            <a:ext cx="4487810" cy="1815882"/>
          </a:xfrm>
          <a:prstGeom prst="rect">
            <a:avLst/>
          </a:prstGeom>
          <a:noFill/>
        </p:spPr>
        <p:txBody>
          <a:bodyPr wrap="square" rtlCol="0">
            <a:spAutoFit/>
          </a:bodyPr>
          <a:lstStyle/>
          <a:p>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造成死锁的条件：</a:t>
            </a:r>
            <a:endParaRPr lang="en-US" altLang="zh-CN" sz="1400" dirty="0">
              <a:solidFill>
                <a:schemeClr val="bg1">
                  <a:lumMod val="50000"/>
                </a:schemeClr>
              </a:solidFill>
              <a:latin typeface="华光报宋_CNKI" panose="02000500000000000000" pitchFamily="2" charset="-122"/>
              <a:ea typeface="华光报宋_CNKI" panose="02000500000000000000" pitchFamily="2" charset="-122"/>
            </a:endParaRPr>
          </a:p>
          <a:p>
            <a:pPr marL="285750" indent="-285750">
              <a:buFont typeface="+mj-lt"/>
              <a:buAutoNum type="romanUcPeriod"/>
            </a:pPr>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互斥条件</a:t>
            </a:r>
            <a:r>
              <a:rPr lang="en-US" altLang="zh-CN" sz="1400" dirty="0">
                <a:solidFill>
                  <a:schemeClr val="bg1">
                    <a:lumMod val="50000"/>
                  </a:schemeClr>
                </a:solidFill>
                <a:latin typeface="华光报宋_CNKI" panose="02000500000000000000" pitchFamily="2" charset="-122"/>
                <a:ea typeface="华光报宋_CNKI" panose="02000500000000000000" pitchFamily="2" charset="-122"/>
              </a:rPr>
              <a:t>……</a:t>
            </a:r>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 </a:t>
            </a:r>
            <a:endParaRPr lang="en-US" altLang="zh-CN" sz="1400" dirty="0">
              <a:solidFill>
                <a:schemeClr val="bg1">
                  <a:lumMod val="50000"/>
                </a:schemeClr>
              </a:solidFill>
              <a:latin typeface="华光报宋_CNKI" panose="02000500000000000000" pitchFamily="2" charset="-122"/>
              <a:ea typeface="华光报宋_CNKI" panose="02000500000000000000" pitchFamily="2" charset="-122"/>
            </a:endParaRPr>
          </a:p>
          <a:p>
            <a:pPr marL="285750" indent="-285750">
              <a:buFont typeface="+mj-lt"/>
              <a:buAutoNum type="romanUcPeriod"/>
            </a:pPr>
            <a:r>
              <a:rPr lang="zh-CN" altLang="en-US" sz="1400" b="1" dirty="0">
                <a:solidFill>
                  <a:srgbClr val="C00000"/>
                </a:solidFill>
                <a:latin typeface="华光报宋_CNKI" panose="02000500000000000000" pitchFamily="2" charset="-122"/>
                <a:ea typeface="华光报宋_CNKI" panose="02000500000000000000" pitchFamily="2" charset="-122"/>
              </a:rPr>
              <a:t>请求和保持条件。进程已经保持了至少一个资源，但又提出了新的资源请求，而资源已被其它进程占有，此时请求进程被阻塞，但对自己已获得的资源保持不放。</a:t>
            </a:r>
            <a:endParaRPr lang="en-US" altLang="zh-CN" sz="1400" b="1" dirty="0">
              <a:solidFill>
                <a:srgbClr val="C00000"/>
              </a:solidFill>
              <a:latin typeface="华光报宋_CNKI" panose="02000500000000000000" pitchFamily="2" charset="-122"/>
              <a:ea typeface="华光报宋_CNKI" panose="02000500000000000000" pitchFamily="2" charset="-122"/>
            </a:endParaRPr>
          </a:p>
          <a:p>
            <a:pPr marL="285750" indent="-285750">
              <a:buFont typeface="+mj-lt"/>
              <a:buAutoNum type="romanUcPeriod"/>
            </a:pPr>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不可抢占条件</a:t>
            </a:r>
            <a:r>
              <a:rPr lang="en-US" altLang="zh-CN" sz="1400" dirty="0">
                <a:solidFill>
                  <a:schemeClr val="bg1">
                    <a:lumMod val="50000"/>
                  </a:schemeClr>
                </a:solidFill>
                <a:latin typeface="华光报宋_CNKI" panose="02000500000000000000" pitchFamily="2" charset="-122"/>
                <a:ea typeface="华光报宋_CNKI" panose="02000500000000000000" pitchFamily="2" charset="-122"/>
              </a:rPr>
              <a:t>……</a:t>
            </a:r>
          </a:p>
          <a:p>
            <a:pPr marL="285750" indent="-285750">
              <a:buFont typeface="+mj-lt"/>
              <a:buAutoNum type="romanUcPeriod"/>
            </a:pPr>
            <a:r>
              <a:rPr lang="zh-CN" altLang="en-US" sz="1400" dirty="0">
                <a:solidFill>
                  <a:schemeClr val="bg1">
                    <a:lumMod val="50000"/>
                  </a:schemeClr>
                </a:solidFill>
                <a:latin typeface="华光报宋_CNKI" panose="02000500000000000000" pitchFamily="2" charset="-122"/>
                <a:ea typeface="华光报宋_CNKI" panose="02000500000000000000" pitchFamily="2" charset="-122"/>
              </a:rPr>
              <a:t>循环等待条件</a:t>
            </a:r>
            <a:r>
              <a:rPr lang="en-US" altLang="zh-CN" sz="1400" dirty="0">
                <a:solidFill>
                  <a:schemeClr val="bg1">
                    <a:lumMod val="50000"/>
                  </a:schemeClr>
                </a:solidFill>
                <a:latin typeface="华光报宋_CNKI" panose="02000500000000000000" pitchFamily="2" charset="-122"/>
                <a:ea typeface="华光报宋_CNKI" panose="02000500000000000000" pitchFamily="2" charset="-122"/>
              </a:rPr>
              <a:t>……</a:t>
            </a:r>
            <a:endParaRPr lang="zh-CN" altLang="en-US" sz="1400" dirty="0">
              <a:solidFill>
                <a:schemeClr val="bg1">
                  <a:lumMod val="50000"/>
                </a:schemeClr>
              </a:solidFill>
              <a:latin typeface="华光报宋_CNKI" panose="02000500000000000000" pitchFamily="2" charset="-122"/>
              <a:ea typeface="华光报宋_CNKI" panose="02000500000000000000" pitchFamily="2" charset="-122"/>
            </a:endParaRPr>
          </a:p>
        </p:txBody>
      </p:sp>
      <p:sp>
        <p:nvSpPr>
          <p:cNvPr id="37" name="矩形 36">
            <a:extLst>
              <a:ext uri="{FF2B5EF4-FFF2-40B4-BE49-F238E27FC236}">
                <a16:creationId xmlns:a16="http://schemas.microsoft.com/office/drawing/2014/main" id="{64DE1DA7-CF39-7964-8136-6444318A5E72}"/>
              </a:ext>
            </a:extLst>
          </p:cNvPr>
          <p:cNvSpPr/>
          <p:nvPr/>
        </p:nvSpPr>
        <p:spPr>
          <a:xfrm>
            <a:off x="779145" y="4391025"/>
            <a:ext cx="4487810" cy="1891665"/>
          </a:xfrm>
          <a:prstGeom prst="rect">
            <a:avLst/>
          </a:prstGeom>
          <a:noFill/>
          <a:ln w="28575">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030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5"/>
          <p:cNvSpPr/>
          <p:nvPr/>
        </p:nvSpPr>
        <p:spPr>
          <a:xfrm flipH="1" flipV="1">
            <a:off x="-90805" y="-70485"/>
            <a:ext cx="5184140" cy="2310765"/>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solidFill>
            <a:srgbClr val="283A69"/>
          </a:solidFill>
          <a:ln>
            <a:noFill/>
          </a:ln>
          <a:effectLst>
            <a:outerShdw blurRad="609600" dist="152400" dir="2154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37" name="矩形 5"/>
          <p:cNvSpPr/>
          <p:nvPr/>
        </p:nvSpPr>
        <p:spPr>
          <a:xfrm>
            <a:off x="8357235" y="3776345"/>
            <a:ext cx="3834765" cy="3091180"/>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3373" h="5325261">
                <a:moveTo>
                  <a:pt x="4595548" y="1367261"/>
                </a:moveTo>
                <a:cubicBezTo>
                  <a:pt x="4985179" y="-967801"/>
                  <a:pt x="8167423" y="395711"/>
                  <a:pt x="10053373" y="395711"/>
                </a:cubicBezTo>
                <a:lnTo>
                  <a:pt x="10053373" y="5325261"/>
                </a:lnTo>
                <a:lnTo>
                  <a:pt x="23548" y="5325261"/>
                </a:lnTo>
                <a:cubicBezTo>
                  <a:pt x="-376502" y="2710528"/>
                  <a:pt x="4450989" y="4358963"/>
                  <a:pt x="4595548" y="1367261"/>
                </a:cubicBezTo>
                <a:close/>
              </a:path>
            </a:pathLst>
          </a:cu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rgbClr val="FFFFFF"/>
              </a:solidFill>
              <a:cs typeface="+mn-ea"/>
              <a:sym typeface="+mn-lt"/>
            </a:endParaRPr>
          </a:p>
        </p:txBody>
      </p:sp>
      <p:sp>
        <p:nvSpPr>
          <p:cNvPr id="41" name="椭圆 40"/>
          <p:cNvSpPr/>
          <p:nvPr/>
        </p:nvSpPr>
        <p:spPr>
          <a:xfrm>
            <a:off x="286035" y="5509555"/>
            <a:ext cx="1101045" cy="1101045"/>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2" name="椭圆 41"/>
          <p:cNvSpPr/>
          <p:nvPr/>
        </p:nvSpPr>
        <p:spPr>
          <a:xfrm>
            <a:off x="2331375" y="5715629"/>
            <a:ext cx="180331" cy="180331"/>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0" name="椭圆 9"/>
          <p:cNvSpPr/>
          <p:nvPr/>
        </p:nvSpPr>
        <p:spPr>
          <a:xfrm>
            <a:off x="8437261" y="73563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39" name="椭圆 38"/>
          <p:cNvSpPr/>
          <p:nvPr/>
        </p:nvSpPr>
        <p:spPr>
          <a:xfrm>
            <a:off x="5545800" y="6006688"/>
            <a:ext cx="378102" cy="378102"/>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0" name="椭圆 39"/>
          <p:cNvSpPr/>
          <p:nvPr/>
        </p:nvSpPr>
        <p:spPr>
          <a:xfrm>
            <a:off x="4761591" y="1399002"/>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4" name="椭圆 43"/>
          <p:cNvSpPr/>
          <p:nvPr/>
        </p:nvSpPr>
        <p:spPr>
          <a:xfrm>
            <a:off x="11244851" y="899406"/>
            <a:ext cx="704329" cy="704329"/>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nvGrpSpPr>
          <p:cNvPr id="4" name="组合 3"/>
          <p:cNvGrpSpPr/>
          <p:nvPr/>
        </p:nvGrpSpPr>
        <p:grpSpPr>
          <a:xfrm>
            <a:off x="1682496" y="2044877"/>
            <a:ext cx="9226295" cy="2986634"/>
            <a:chOff x="-1047645" y="1657527"/>
            <a:chExt cx="9226295" cy="2986634"/>
          </a:xfrm>
        </p:grpSpPr>
        <p:sp>
          <p:nvSpPr>
            <p:cNvPr id="5" name="文本框 4"/>
            <p:cNvSpPr txBox="1"/>
            <p:nvPr/>
          </p:nvSpPr>
          <p:spPr>
            <a:xfrm>
              <a:off x="-1047645" y="2705169"/>
              <a:ext cx="9226295" cy="1938992"/>
            </a:xfrm>
            <a:prstGeom prst="rect">
              <a:avLst/>
            </a:prstGeom>
            <a:noFill/>
          </p:spPr>
          <p:txBody>
            <a:bodyPr wrap="square" rtlCol="0">
              <a:spAutoFit/>
            </a:bodyPr>
            <a:lstStyle/>
            <a:p>
              <a:r>
                <a:rPr lang="en-US" altLang="zh-CN" sz="6000" dirty="0">
                  <a:solidFill>
                    <a:sysClr val="windowText" lastClr="000000">
                      <a:lumMod val="85000"/>
                      <a:lumOff val="15000"/>
                    </a:sysClr>
                  </a:solidFill>
                  <a:latin typeface="华光大标宋_CNKI" panose="02000500000000000000" pitchFamily="2" charset="-122"/>
                  <a:ea typeface="华光大标宋_CNKI" panose="02000500000000000000" pitchFamily="2" charset="-122"/>
                  <a:cs typeface="+mn-ea"/>
                  <a:sym typeface="+mn-lt"/>
                </a:rPr>
                <a:t>Linux</a:t>
              </a:r>
              <a:r>
                <a:rPr lang="zh-CN" altLang="en-US" sz="6000" dirty="0">
                  <a:solidFill>
                    <a:sysClr val="windowText" lastClr="000000">
                      <a:lumMod val="85000"/>
                      <a:lumOff val="15000"/>
                    </a:sysClr>
                  </a:solidFill>
                  <a:latin typeface="华光大标宋_CNKI" panose="02000500000000000000" pitchFamily="2" charset="-122"/>
                  <a:ea typeface="华光大标宋_CNKI" panose="02000500000000000000" pitchFamily="2" charset="-122"/>
                  <a:cs typeface="+mn-ea"/>
                  <a:sym typeface="+mn-lt"/>
                </a:rPr>
                <a:t>中有哪些设备分配的数据结构</a:t>
              </a:r>
              <a:endParaRPr lang="en-US" altLang="zh-CN" sz="6000" dirty="0">
                <a:solidFill>
                  <a:sysClr val="windowText" lastClr="000000">
                    <a:lumMod val="85000"/>
                    <a:lumOff val="15000"/>
                  </a:sysClr>
                </a:solidFill>
                <a:latin typeface="华光大标宋_CNKI" panose="02000500000000000000" pitchFamily="2" charset="-122"/>
                <a:ea typeface="华光大标宋_CNKI" panose="02000500000000000000" pitchFamily="2" charset="-122"/>
                <a:cs typeface="+mn-ea"/>
                <a:sym typeface="+mn-lt"/>
              </a:endParaRPr>
            </a:p>
          </p:txBody>
        </p:sp>
        <p:grpSp>
          <p:nvGrpSpPr>
            <p:cNvPr id="7" name="组合 6"/>
            <p:cNvGrpSpPr/>
            <p:nvPr/>
          </p:nvGrpSpPr>
          <p:grpSpPr>
            <a:xfrm>
              <a:off x="1726582" y="1657527"/>
              <a:ext cx="3279402" cy="847625"/>
              <a:chOff x="1726582" y="1629028"/>
              <a:chExt cx="3279402" cy="847625"/>
            </a:xfrm>
          </p:grpSpPr>
          <p:sp>
            <p:nvSpPr>
              <p:cNvPr id="8" name="文本框 7"/>
              <p:cNvSpPr txBox="1"/>
              <p:nvPr/>
            </p:nvSpPr>
            <p:spPr>
              <a:xfrm>
                <a:off x="1726582" y="1629028"/>
                <a:ext cx="3279402" cy="646331"/>
              </a:xfrm>
              <a:prstGeom prst="rect">
                <a:avLst/>
              </a:prstGeom>
              <a:noFill/>
            </p:spPr>
            <p:txBody>
              <a:bodyPr wrap="square" rtlCol="0">
                <a:spAutoFit/>
              </a:bodyPr>
              <a:lstStyle/>
              <a:p>
                <a:r>
                  <a:rPr lang="en-US" altLang="zh-CN" sz="3600" dirty="0">
                    <a:solidFill>
                      <a:sysClr val="windowText" lastClr="000000">
                        <a:lumMod val="85000"/>
                        <a:lumOff val="15000"/>
                      </a:sysClr>
                    </a:solidFill>
                    <a:latin typeface="华文宋体" panose="02010600040101010101" pitchFamily="2" charset="-122"/>
                    <a:ea typeface="华文宋体" panose="02010600040101010101" pitchFamily="2" charset="-122"/>
                    <a:cs typeface="+mn-ea"/>
                    <a:sym typeface="+mn-lt"/>
                  </a:rPr>
                  <a:t>PART THREE</a:t>
                </a:r>
                <a:endParaRPr lang="zh-CN" altLang="en-US" sz="3600" dirty="0">
                  <a:solidFill>
                    <a:sysClr val="windowText" lastClr="000000">
                      <a:lumMod val="85000"/>
                      <a:lumOff val="15000"/>
                    </a:sysClr>
                  </a:solidFill>
                  <a:latin typeface="华文宋体" panose="02010600040101010101" pitchFamily="2" charset="-122"/>
                  <a:ea typeface="华文宋体" panose="02010600040101010101" pitchFamily="2" charset="-122"/>
                  <a:cs typeface="+mn-ea"/>
                  <a:sym typeface="+mn-lt"/>
                </a:endParaRPr>
              </a:p>
            </p:txBody>
          </p:sp>
          <p:sp>
            <p:nvSpPr>
              <p:cNvPr id="9" name="矩形 8"/>
              <p:cNvSpPr/>
              <p:nvPr/>
            </p:nvSpPr>
            <p:spPr>
              <a:xfrm>
                <a:off x="2613989" y="2430934"/>
                <a:ext cx="512752" cy="45719"/>
              </a:xfrm>
              <a:prstGeom prst="rect">
                <a:avLst/>
              </a:prstGeom>
              <a:solidFill>
                <a:srgbClr val="283A69"/>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cs typeface="+mn-ea"/>
                  <a:sym typeface="+mn-lt"/>
                </a:endParaRPr>
              </a:p>
            </p:txBody>
          </p:sp>
        </p:grpSp>
      </p:grpSp>
    </p:spTree>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fltVal val="0"/>
                                          </p:val>
                                        </p:tav>
                                        <p:tav tm="100000">
                                          <p:val>
                                            <p:strVal val="#ppt_w"/>
                                          </p:val>
                                        </p:tav>
                                      </p:tavLst>
                                    </p:anim>
                                    <p:anim calcmode="lin" valueType="num">
                                      <p:cBhvr>
                                        <p:cTn id="8" dur="1000" fill="hold"/>
                                        <p:tgtEl>
                                          <p:spTgt spid="42"/>
                                        </p:tgtEl>
                                        <p:attrNameLst>
                                          <p:attrName>ppt_h</p:attrName>
                                        </p:attrNameLst>
                                      </p:cBhvr>
                                      <p:tavLst>
                                        <p:tav tm="0">
                                          <p:val>
                                            <p:fltVal val="0"/>
                                          </p:val>
                                        </p:tav>
                                        <p:tav tm="100000">
                                          <p:val>
                                            <p:strVal val="#ppt_h"/>
                                          </p:val>
                                        </p:tav>
                                      </p:tavLst>
                                    </p:anim>
                                    <p:anim calcmode="lin" valueType="num">
                                      <p:cBhvr>
                                        <p:cTn id="9" dur="1000" fill="hold"/>
                                        <p:tgtEl>
                                          <p:spTgt spid="42"/>
                                        </p:tgtEl>
                                        <p:attrNameLst>
                                          <p:attrName>style.rotation</p:attrName>
                                        </p:attrNameLst>
                                      </p:cBhvr>
                                      <p:tavLst>
                                        <p:tav tm="0">
                                          <p:val>
                                            <p:fltVal val="90"/>
                                          </p:val>
                                        </p:tav>
                                        <p:tav tm="100000">
                                          <p:val>
                                            <p:fltVal val="0"/>
                                          </p:val>
                                        </p:tav>
                                      </p:tavLst>
                                    </p:anim>
                                    <p:animEffect transition="in" filter="fade">
                                      <p:cBhvr>
                                        <p:cTn id="10" dur="1000"/>
                                        <p:tgtEl>
                                          <p:spTgt spid="4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1000" fill="hold"/>
                                        <p:tgtEl>
                                          <p:spTgt spid="41"/>
                                        </p:tgtEl>
                                        <p:attrNameLst>
                                          <p:attrName>ppt_w</p:attrName>
                                        </p:attrNameLst>
                                      </p:cBhvr>
                                      <p:tavLst>
                                        <p:tav tm="0">
                                          <p:val>
                                            <p:fltVal val="0"/>
                                          </p:val>
                                        </p:tav>
                                        <p:tav tm="100000">
                                          <p:val>
                                            <p:strVal val="#ppt_w"/>
                                          </p:val>
                                        </p:tav>
                                      </p:tavLst>
                                    </p:anim>
                                    <p:anim calcmode="lin" valueType="num">
                                      <p:cBhvr>
                                        <p:cTn id="14" dur="1000" fill="hold"/>
                                        <p:tgtEl>
                                          <p:spTgt spid="41"/>
                                        </p:tgtEl>
                                        <p:attrNameLst>
                                          <p:attrName>ppt_h</p:attrName>
                                        </p:attrNameLst>
                                      </p:cBhvr>
                                      <p:tavLst>
                                        <p:tav tm="0">
                                          <p:val>
                                            <p:fltVal val="0"/>
                                          </p:val>
                                        </p:tav>
                                        <p:tav tm="100000">
                                          <p:val>
                                            <p:strVal val="#ppt_h"/>
                                          </p:val>
                                        </p:tav>
                                      </p:tavLst>
                                    </p:anim>
                                    <p:anim calcmode="lin" valueType="num">
                                      <p:cBhvr>
                                        <p:cTn id="15" dur="1000" fill="hold"/>
                                        <p:tgtEl>
                                          <p:spTgt spid="41"/>
                                        </p:tgtEl>
                                        <p:attrNameLst>
                                          <p:attrName>style.rotation</p:attrName>
                                        </p:attrNameLst>
                                      </p:cBhvr>
                                      <p:tavLst>
                                        <p:tav tm="0">
                                          <p:val>
                                            <p:fltVal val="90"/>
                                          </p:val>
                                        </p:tav>
                                        <p:tav tm="100000">
                                          <p:val>
                                            <p:fltVal val="0"/>
                                          </p:val>
                                        </p:tav>
                                      </p:tavLst>
                                    </p:anim>
                                    <p:animEffect transition="in" filter="fade">
                                      <p:cBhvr>
                                        <p:cTn id="16" dur="10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1000" fill="hold"/>
                                        <p:tgtEl>
                                          <p:spTgt spid="40"/>
                                        </p:tgtEl>
                                        <p:attrNameLst>
                                          <p:attrName>ppt_w</p:attrName>
                                        </p:attrNameLst>
                                      </p:cBhvr>
                                      <p:tavLst>
                                        <p:tav tm="0">
                                          <p:val>
                                            <p:fltVal val="0"/>
                                          </p:val>
                                        </p:tav>
                                        <p:tav tm="100000">
                                          <p:val>
                                            <p:strVal val="#ppt_w"/>
                                          </p:val>
                                        </p:tav>
                                      </p:tavLst>
                                    </p:anim>
                                    <p:anim calcmode="lin" valueType="num">
                                      <p:cBhvr>
                                        <p:cTn id="22" dur="1000" fill="hold"/>
                                        <p:tgtEl>
                                          <p:spTgt spid="40"/>
                                        </p:tgtEl>
                                        <p:attrNameLst>
                                          <p:attrName>ppt_h</p:attrName>
                                        </p:attrNameLst>
                                      </p:cBhvr>
                                      <p:tavLst>
                                        <p:tav tm="0">
                                          <p:val>
                                            <p:fltVal val="0"/>
                                          </p:val>
                                        </p:tav>
                                        <p:tav tm="100000">
                                          <p:val>
                                            <p:strVal val="#ppt_h"/>
                                          </p:val>
                                        </p:tav>
                                      </p:tavLst>
                                    </p:anim>
                                    <p:anim calcmode="lin" valueType="num">
                                      <p:cBhvr>
                                        <p:cTn id="23" dur="1000" fill="hold"/>
                                        <p:tgtEl>
                                          <p:spTgt spid="40"/>
                                        </p:tgtEl>
                                        <p:attrNameLst>
                                          <p:attrName>style.rotation</p:attrName>
                                        </p:attrNameLst>
                                      </p:cBhvr>
                                      <p:tavLst>
                                        <p:tav tm="0">
                                          <p:val>
                                            <p:fltVal val="90"/>
                                          </p:val>
                                        </p:tav>
                                        <p:tav tm="100000">
                                          <p:val>
                                            <p:fltVal val="0"/>
                                          </p:val>
                                        </p:tav>
                                      </p:tavLst>
                                    </p:anim>
                                    <p:animEffect transition="in" filter="fade">
                                      <p:cBhvr>
                                        <p:cTn id="24" dur="1000"/>
                                        <p:tgtEl>
                                          <p:spTgt spid="40"/>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1000" fill="hold"/>
                                        <p:tgtEl>
                                          <p:spTgt spid="39"/>
                                        </p:tgtEl>
                                        <p:attrNameLst>
                                          <p:attrName>ppt_w</p:attrName>
                                        </p:attrNameLst>
                                      </p:cBhvr>
                                      <p:tavLst>
                                        <p:tav tm="0">
                                          <p:val>
                                            <p:fltVal val="0"/>
                                          </p:val>
                                        </p:tav>
                                        <p:tav tm="100000">
                                          <p:val>
                                            <p:strVal val="#ppt_w"/>
                                          </p:val>
                                        </p:tav>
                                      </p:tavLst>
                                    </p:anim>
                                    <p:anim calcmode="lin" valueType="num">
                                      <p:cBhvr>
                                        <p:cTn id="34" dur="1000" fill="hold"/>
                                        <p:tgtEl>
                                          <p:spTgt spid="39"/>
                                        </p:tgtEl>
                                        <p:attrNameLst>
                                          <p:attrName>ppt_h</p:attrName>
                                        </p:attrNameLst>
                                      </p:cBhvr>
                                      <p:tavLst>
                                        <p:tav tm="0">
                                          <p:val>
                                            <p:fltVal val="0"/>
                                          </p:val>
                                        </p:tav>
                                        <p:tav tm="100000">
                                          <p:val>
                                            <p:strVal val="#ppt_h"/>
                                          </p:val>
                                        </p:tav>
                                      </p:tavLst>
                                    </p:anim>
                                    <p:anim calcmode="lin" valueType="num">
                                      <p:cBhvr>
                                        <p:cTn id="35" dur="1000" fill="hold"/>
                                        <p:tgtEl>
                                          <p:spTgt spid="39"/>
                                        </p:tgtEl>
                                        <p:attrNameLst>
                                          <p:attrName>style.rotation</p:attrName>
                                        </p:attrNameLst>
                                      </p:cBhvr>
                                      <p:tavLst>
                                        <p:tav tm="0">
                                          <p:val>
                                            <p:fltVal val="90"/>
                                          </p:val>
                                        </p:tav>
                                        <p:tav tm="100000">
                                          <p:val>
                                            <p:fltVal val="0"/>
                                          </p:val>
                                        </p:tav>
                                      </p:tavLst>
                                    </p:anim>
                                    <p:animEffect transition="in" filter="fade">
                                      <p:cBhvr>
                                        <p:cTn id="36" dur="1000"/>
                                        <p:tgtEl>
                                          <p:spTgt spid="39"/>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1000" fill="hold"/>
                                        <p:tgtEl>
                                          <p:spTgt spid="44"/>
                                        </p:tgtEl>
                                        <p:attrNameLst>
                                          <p:attrName>ppt_w</p:attrName>
                                        </p:attrNameLst>
                                      </p:cBhvr>
                                      <p:tavLst>
                                        <p:tav tm="0">
                                          <p:val>
                                            <p:fltVal val="0"/>
                                          </p:val>
                                        </p:tav>
                                        <p:tav tm="100000">
                                          <p:val>
                                            <p:strVal val="#ppt_w"/>
                                          </p:val>
                                        </p:tav>
                                      </p:tavLst>
                                    </p:anim>
                                    <p:anim calcmode="lin" valueType="num">
                                      <p:cBhvr>
                                        <p:cTn id="40" dur="1000" fill="hold"/>
                                        <p:tgtEl>
                                          <p:spTgt spid="44"/>
                                        </p:tgtEl>
                                        <p:attrNameLst>
                                          <p:attrName>ppt_h</p:attrName>
                                        </p:attrNameLst>
                                      </p:cBhvr>
                                      <p:tavLst>
                                        <p:tav tm="0">
                                          <p:val>
                                            <p:fltVal val="0"/>
                                          </p:val>
                                        </p:tav>
                                        <p:tav tm="100000">
                                          <p:val>
                                            <p:strVal val="#ppt_h"/>
                                          </p:val>
                                        </p:tav>
                                      </p:tavLst>
                                    </p:anim>
                                    <p:anim calcmode="lin" valueType="num">
                                      <p:cBhvr>
                                        <p:cTn id="41" dur="1000" fill="hold"/>
                                        <p:tgtEl>
                                          <p:spTgt spid="44"/>
                                        </p:tgtEl>
                                        <p:attrNameLst>
                                          <p:attrName>style.rotation</p:attrName>
                                        </p:attrNameLst>
                                      </p:cBhvr>
                                      <p:tavLst>
                                        <p:tav tm="0">
                                          <p:val>
                                            <p:fltVal val="90"/>
                                          </p:val>
                                        </p:tav>
                                        <p:tav tm="100000">
                                          <p:val>
                                            <p:fltVal val="0"/>
                                          </p:val>
                                        </p:tav>
                                      </p:tavLst>
                                    </p:anim>
                                    <p:animEffect transition="in" filter="fade">
                                      <p:cBhvr>
                                        <p:cTn id="42" dur="1000"/>
                                        <p:tgtEl>
                                          <p:spTgt spid="44"/>
                                        </p:tgtEl>
                                      </p:cBhvr>
                                    </p:animEffect>
                                  </p:childTnLst>
                                </p:cTn>
                              </p:par>
                            </p:childTnLst>
                          </p:cTn>
                        </p:par>
                        <p:par>
                          <p:cTn id="43" fill="hold">
                            <p:stCondLst>
                              <p:cond delay="1000"/>
                            </p:stCondLst>
                            <p:childTnLst>
                              <p:par>
                                <p:cTn id="44" presetID="22" presetClass="entr" presetSubtype="4"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10" grpId="0" bldLvl="0" animBg="1"/>
      <p:bldP spid="39" grpId="0" bldLvl="0" animBg="1"/>
      <p:bldP spid="40" grpId="0" bldLvl="0" animBg="1"/>
      <p:bldP spid="4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cs typeface="+mn-ea"/>
                  <a:sym typeface="+mn-lt"/>
                </a:rPr>
                <a:t>Part 3</a:t>
              </a:r>
              <a:endParaRPr lang="zh-CN" altLang="en-US" sz="2400" dirty="0">
                <a:solidFill>
                  <a:schemeClr val="tx1">
                    <a:lumMod val="75000"/>
                    <a:lumOff val="25000"/>
                  </a:schemeClr>
                </a:solidFill>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550492" y="293991"/>
            <a:ext cx="8507459" cy="5299012"/>
            <a:chOff x="-135513" y="789003"/>
            <a:chExt cx="8507459" cy="529901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35513" y="789003"/>
              <a:ext cx="7618861" cy="584775"/>
            </a:xfrm>
            <a:prstGeom prst="rect">
              <a:avLst/>
            </a:prstGeom>
            <a:noFill/>
          </p:spPr>
          <p:txBody>
            <a:bodyPr wrap="square" rtlCol="0">
              <a:spAutoFit/>
            </a:bodyPr>
            <a:lstStyle/>
            <a:p>
              <a:pPr algn="ctr"/>
              <a:r>
                <a:rPr lang="en-US" altLang="zh-CN" sz="3200" spc="300" dirty="0">
                  <a:solidFill>
                    <a:srgbClr val="0070C0"/>
                  </a:solidFill>
                  <a:latin typeface="等线" panose="02010600030101010101" pitchFamily="2" charset="-122"/>
                  <a:ea typeface="等线" panose="02010600030101010101" pitchFamily="2" charset="-122"/>
                  <a:cs typeface="+mn-ea"/>
                  <a:sym typeface="+mn-lt"/>
                </a:rPr>
                <a:t>Linux</a:t>
              </a:r>
              <a:r>
                <a:rPr lang="zh-CN" altLang="en-US" sz="3200" spc="300" dirty="0">
                  <a:solidFill>
                    <a:srgbClr val="0070C0"/>
                  </a:solidFill>
                  <a:latin typeface="等线" panose="02010600030101010101" pitchFamily="2" charset="-122"/>
                  <a:ea typeface="等线" panose="02010600030101010101" pitchFamily="2" charset="-122"/>
                  <a:cs typeface="+mn-ea"/>
                  <a:sym typeface="+mn-lt"/>
                </a:rPr>
                <a:t>设备管理的特点</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grpSp>
        <p:nvGrpSpPr>
          <p:cNvPr id="13" name="组合 12">
            <a:extLst>
              <a:ext uri="{FF2B5EF4-FFF2-40B4-BE49-F238E27FC236}">
                <a16:creationId xmlns:a16="http://schemas.microsoft.com/office/drawing/2014/main" id="{BDC75AFE-1B51-5627-F870-E430CB9D978B}"/>
              </a:ext>
            </a:extLst>
          </p:cNvPr>
          <p:cNvGrpSpPr/>
          <p:nvPr/>
        </p:nvGrpSpPr>
        <p:grpSpPr>
          <a:xfrm>
            <a:off x="1031240" y="1347446"/>
            <a:ext cx="11742150" cy="2815451"/>
            <a:chOff x="606581" y="2137145"/>
            <a:chExt cx="6531795" cy="2815451"/>
          </a:xfrm>
        </p:grpSpPr>
        <p:sp>
          <p:nvSpPr>
            <p:cNvPr id="21" name="椭圆 20">
              <a:extLst>
                <a:ext uri="{FF2B5EF4-FFF2-40B4-BE49-F238E27FC236}">
                  <a16:creationId xmlns:a16="http://schemas.microsoft.com/office/drawing/2014/main" id="{C1F46BF0-B7D3-714B-1BD8-2CCC319CD985}"/>
                </a:ext>
              </a:extLst>
            </p:cNvPr>
            <p:cNvSpPr/>
            <p:nvPr/>
          </p:nvSpPr>
          <p:spPr>
            <a:xfrm>
              <a:off x="1905303" y="2652723"/>
              <a:ext cx="568829" cy="56882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a:extLst>
                <a:ext uri="{FF2B5EF4-FFF2-40B4-BE49-F238E27FC236}">
                  <a16:creationId xmlns:a16="http://schemas.microsoft.com/office/drawing/2014/main" id="{E89291CD-A792-B04E-54AA-903F8657CB79}"/>
                </a:ext>
              </a:extLst>
            </p:cNvPr>
            <p:cNvSpPr txBox="1"/>
            <p:nvPr/>
          </p:nvSpPr>
          <p:spPr>
            <a:xfrm>
              <a:off x="606581" y="2137145"/>
              <a:ext cx="6531795" cy="2815451"/>
            </a:xfrm>
            <a:prstGeom prst="rect">
              <a:avLst/>
            </a:prstGeom>
            <a:noFill/>
          </p:spPr>
          <p:txBody>
            <a:bodyPr wrap="square" rtlCol="0">
              <a:spAutoFit/>
            </a:bodyPr>
            <a:lstStyle/>
            <a:p>
              <a:pPr>
                <a:lnSpc>
                  <a:spcPct val="150000"/>
                </a:lnSpc>
              </a:pPr>
              <a:r>
                <a:rPr kumimoji="1" lang="zh-CN" altLang="en-US"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a:t>
              </a:r>
              <a:r>
                <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1</a:t>
              </a:r>
              <a:r>
                <a:rPr kumimoji="1" lang="zh-CN" altLang="en-US"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）块设备。用于存储信息，它对信息的存取是以信息块为单位</a:t>
              </a: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a:p>
              <a:pPr>
                <a:lnSpc>
                  <a:spcPct val="150000"/>
                </a:lnSpc>
              </a:pPr>
              <a:r>
                <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       </a:t>
              </a:r>
              <a:r>
                <a:rPr kumimoji="1" lang="zh-CN" altLang="en-US"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，如通常使用的磁盘、磁带等。</a:t>
              </a: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a:p>
              <a:pPr>
                <a:lnSpc>
                  <a:spcPct val="150000"/>
                </a:lnSpc>
              </a:pPr>
              <a:r>
                <a:rPr kumimoji="1" lang="zh-CN" altLang="en-US"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a:t>
              </a:r>
              <a:r>
                <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2</a:t>
              </a:r>
              <a:r>
                <a:rPr kumimoji="1" lang="zh-CN" altLang="en-US"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）字符设备。通常用于输入输出，作为人和计算机之间的接口，</a:t>
              </a: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a:p>
              <a:pPr>
                <a:lnSpc>
                  <a:spcPct val="150000"/>
                </a:lnSpc>
              </a:pPr>
              <a:r>
                <a:rPr kumimoji="1" lang="zh-CN" altLang="en-US"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           它对信息的俄存取是以字符为单位进行的</a:t>
              </a: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a:p>
              <a:pPr>
                <a:lnSpc>
                  <a:spcPct val="150000"/>
                </a:lnSpc>
              </a:pPr>
              <a:r>
                <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            </a:t>
              </a:r>
              <a:r>
                <a:rPr kumimoji="1" lang="zh-CN" altLang="en-US" sz="20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如键盘、鼠标、显示器、打印机等。</a:t>
              </a: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a:p>
              <a:pPr>
                <a:lnSpc>
                  <a:spcPct val="150000"/>
                </a:lnSpc>
              </a:pPr>
              <a:r>
                <a:rPr kumimoji="1" lang="en-US" altLang="zh-CN" sz="2000" b="1" dirty="0">
                  <a:latin typeface="等线" panose="02010600030101010101" pitchFamily="2" charset="-122"/>
                  <a:ea typeface="等线" panose="02010600030101010101" pitchFamily="2" charset="-122"/>
                  <a:cs typeface="+mn-ea"/>
                  <a:sym typeface="+mn-lt"/>
                </a:rPr>
                <a:t>LINUX</a:t>
              </a:r>
              <a:r>
                <a:rPr kumimoji="1" lang="zh-CN" altLang="en-US" sz="2000" b="1" dirty="0">
                  <a:latin typeface="等线" panose="02010600030101010101" pitchFamily="2" charset="-122"/>
                  <a:ea typeface="等线" panose="02010600030101010101" pitchFamily="2" charset="-122"/>
                  <a:cs typeface="+mn-ea"/>
                  <a:sym typeface="+mn-lt"/>
                </a:rPr>
                <a:t>系统把</a:t>
              </a:r>
              <a:r>
                <a:rPr kumimoji="1" lang="en-US" altLang="zh-CN" sz="2000" b="1" dirty="0">
                  <a:latin typeface="等线" panose="02010600030101010101" pitchFamily="2" charset="-122"/>
                  <a:ea typeface="等线" panose="02010600030101010101" pitchFamily="2" charset="-122"/>
                  <a:cs typeface="+mn-ea"/>
                  <a:sym typeface="+mn-lt"/>
                </a:rPr>
                <a:t>I/O</a:t>
              </a:r>
              <a:r>
                <a:rPr kumimoji="1" lang="zh-CN" altLang="en-US" sz="2000" b="1" dirty="0">
                  <a:latin typeface="等线" panose="02010600030101010101" pitchFamily="2" charset="-122"/>
                  <a:ea typeface="等线" panose="02010600030101010101" pitchFamily="2" charset="-122"/>
                  <a:cs typeface="+mn-ea"/>
                  <a:sym typeface="+mn-lt"/>
                </a:rPr>
                <a:t>设备看作文件，称为特别文件</a:t>
              </a:r>
              <a:endParaRPr kumimoji="1" lang="en-GB" altLang="zh-CN" sz="2000" b="1" dirty="0">
                <a:latin typeface="等线" panose="02010600030101010101" pitchFamily="2" charset="-122"/>
                <a:ea typeface="等线" panose="02010600030101010101" pitchFamily="2" charset="-122"/>
                <a:cs typeface="+mn-ea"/>
                <a:sym typeface="+mn-lt"/>
              </a:endParaRPr>
            </a:p>
          </p:txBody>
        </p:sp>
      </p:grpSp>
    </p:spTree>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35546" y="1999222"/>
            <a:ext cx="8422405" cy="3593781"/>
            <a:chOff x="-50459" y="2494234"/>
            <a:chExt cx="8422405" cy="3593781"/>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pic>
        <p:nvPicPr>
          <p:cNvPr id="5" name="图片 4">
            <a:extLst>
              <a:ext uri="{FF2B5EF4-FFF2-40B4-BE49-F238E27FC236}">
                <a16:creationId xmlns:a16="http://schemas.microsoft.com/office/drawing/2014/main" id="{D486F19D-2120-4654-BA28-10F75DA827F0}"/>
              </a:ext>
            </a:extLst>
          </p:cNvPr>
          <p:cNvPicPr>
            <a:picLocks noChangeAspect="1"/>
          </p:cNvPicPr>
          <p:nvPr/>
        </p:nvPicPr>
        <p:blipFill>
          <a:blip r:embed="rId3"/>
          <a:stretch>
            <a:fillRect/>
          </a:stretch>
        </p:blipFill>
        <p:spPr>
          <a:xfrm>
            <a:off x="1283064" y="1370330"/>
            <a:ext cx="6359939" cy="5265585"/>
          </a:xfrm>
          <a:prstGeom prst="rect">
            <a:avLst/>
          </a:prstGeom>
        </p:spPr>
      </p:pic>
      <p:sp>
        <p:nvSpPr>
          <p:cNvPr id="9" name="文本框 8">
            <a:extLst>
              <a:ext uri="{FF2B5EF4-FFF2-40B4-BE49-F238E27FC236}">
                <a16:creationId xmlns:a16="http://schemas.microsoft.com/office/drawing/2014/main" id="{AE068A8B-1DEE-2154-3F79-F9CC52253578}"/>
              </a:ext>
            </a:extLst>
          </p:cNvPr>
          <p:cNvSpPr txBox="1"/>
          <p:nvPr/>
        </p:nvSpPr>
        <p:spPr>
          <a:xfrm>
            <a:off x="1031240" y="351184"/>
            <a:ext cx="7618861" cy="584775"/>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   文件系统与设备驱动的接口</a:t>
            </a:r>
          </a:p>
        </p:txBody>
      </p:sp>
    </p:spTree>
    <p:extLst>
      <p:ext uri="{BB962C8B-B14F-4D97-AF65-F5344CB8AC3E}">
        <p14:creationId xmlns:p14="http://schemas.microsoft.com/office/powerpoint/2010/main" val="4130558677"/>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421907" y="353569"/>
            <a:ext cx="9980190" cy="6491407"/>
            <a:chOff x="-1608244" y="1097919"/>
            <a:chExt cx="9980190" cy="4990096"/>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608244" y="1097919"/>
              <a:ext cx="7618861" cy="584775"/>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设备开关表</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479125" y="1634517"/>
            <a:ext cx="11233750" cy="2308324"/>
          </a:xfrm>
          <a:prstGeom prst="rect">
            <a:avLst/>
          </a:prstGeom>
          <a:noFill/>
        </p:spPr>
        <p:txBody>
          <a:bodyPr wrap="square">
            <a:spAutoFit/>
          </a:bodyPr>
          <a:lstStyle/>
          <a:p>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1</a:t>
            </a:r>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LINUX</a:t>
            </a:r>
            <a:r>
              <a:rPr lang="zh-CN" altLang="en-US" sz="2400" dirty="0">
                <a:latin typeface="华文宋体" panose="02010600040101010101" pitchFamily="2" charset="-122"/>
                <a:ea typeface="华文宋体" panose="02010600040101010101" pitchFamily="2" charset="-122"/>
              </a:rPr>
              <a:t>系统把块设备和字符设备又分别细分为若干类。</a:t>
            </a:r>
            <a:endParaRPr lang="en-US" altLang="zh-CN" sz="2400" dirty="0">
              <a:latin typeface="华文宋体" panose="02010600040101010101" pitchFamily="2" charset="-122"/>
              <a:ea typeface="华文宋体" panose="02010600040101010101" pitchFamily="2" charset="-122"/>
            </a:endParaRPr>
          </a:p>
          <a:p>
            <a:r>
              <a:rPr lang="zh-CN" altLang="en-US" sz="2400" dirty="0">
                <a:latin typeface="华文宋体" panose="02010600040101010101" pitchFamily="2" charset="-122"/>
                <a:ea typeface="华文宋体" panose="02010600040101010101" pitchFamily="2" charset="-122"/>
              </a:rPr>
              <a:t>         如</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块设备可分为硬盘、软盘、磁带、光盘等类</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；字符设备可分为终端设备、</a:t>
            </a:r>
            <a:endParaRPr lang="en-US" altLang="zh-CN" sz="2400" dirty="0">
              <a:latin typeface="华文宋体" panose="02010600040101010101" pitchFamily="2" charset="-122"/>
              <a:ea typeface="华文宋体" panose="02010600040101010101" pitchFamily="2" charset="-122"/>
            </a:endParaRPr>
          </a:p>
          <a:p>
            <a:r>
              <a:rPr lang="zh-CN" altLang="en-US" sz="2400" dirty="0">
                <a:latin typeface="华文宋体" panose="02010600040101010101" pitchFamily="2" charset="-122"/>
                <a:ea typeface="华文宋体" panose="02010600040101010101" pitchFamily="2" charset="-122"/>
              </a:rPr>
              <a:t>         打印机等。</a:t>
            </a:r>
            <a:endParaRPr lang="en-US" altLang="zh-CN" sz="2400" dirty="0">
              <a:latin typeface="华文宋体" panose="02010600040101010101" pitchFamily="2" charset="-122"/>
              <a:ea typeface="华文宋体" panose="02010600040101010101" pitchFamily="2" charset="-122"/>
            </a:endParaRPr>
          </a:p>
          <a:p>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2</a:t>
            </a:r>
            <a:r>
              <a:rPr lang="zh-CN" altLang="en-US" sz="2400" dirty="0">
                <a:latin typeface="华文宋体" panose="02010600040101010101" pitchFamily="2" charset="-122"/>
                <a:ea typeface="华文宋体" panose="02010600040101010101" pitchFamily="2" charset="-122"/>
              </a:rPr>
              <a:t>）为指定一类设备 </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将设备类从</a:t>
            </a:r>
            <a:r>
              <a:rPr lang="en-US" altLang="zh-CN" sz="2400" dirty="0">
                <a:latin typeface="华文宋体" panose="02010600040101010101" pitchFamily="2" charset="-122"/>
                <a:ea typeface="华文宋体" panose="02010600040101010101" pitchFamily="2" charset="-122"/>
              </a:rPr>
              <a:t>0</a:t>
            </a:r>
            <a:r>
              <a:rPr lang="zh-CN" altLang="en-US" sz="2400" dirty="0">
                <a:latin typeface="华文宋体" panose="02010600040101010101" pitchFamily="2" charset="-122"/>
                <a:ea typeface="华文宋体" panose="02010600040101010101" pitchFamily="2" charset="-122"/>
              </a:rPr>
              <a:t>开始顺序编号</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称为</a:t>
            </a:r>
            <a:r>
              <a:rPr lang="zh-CN" altLang="en-US" sz="2400" dirty="0">
                <a:solidFill>
                  <a:srgbClr val="FF0000"/>
                </a:solidFill>
                <a:latin typeface="华文宋体" panose="02010600040101010101" pitchFamily="2" charset="-122"/>
                <a:ea typeface="华文宋体" panose="02010600040101010101" pitchFamily="2" charset="-122"/>
              </a:rPr>
              <a:t>主设备号</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同一类的 设备可   </a:t>
            </a:r>
            <a:endParaRPr lang="en-US" altLang="zh-CN" sz="2400" dirty="0">
              <a:latin typeface="华文宋体" panose="02010600040101010101" pitchFamily="2" charset="-122"/>
              <a:ea typeface="华文宋体" panose="02010600040101010101" pitchFamily="2" charset="-122"/>
            </a:endParaRPr>
          </a:p>
          <a:p>
            <a:r>
              <a:rPr lang="zh-CN" altLang="en-US" sz="2400" dirty="0">
                <a:latin typeface="华文宋体" panose="02010600040101010101" pitchFamily="2" charset="-122"/>
                <a:ea typeface="华文宋体" panose="02010600040101010101" pitchFamily="2" charset="-122"/>
              </a:rPr>
              <a:t>         能有许多</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为了指定一台具体设备</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需要一个</a:t>
            </a:r>
            <a:r>
              <a:rPr lang="zh-CN" altLang="en-US" sz="2400" dirty="0">
                <a:solidFill>
                  <a:srgbClr val="FF0000"/>
                </a:solidFill>
                <a:latin typeface="华文宋体" panose="02010600040101010101" pitchFamily="2" charset="-122"/>
                <a:ea typeface="华文宋体" panose="02010600040101010101" pitchFamily="2" charset="-122"/>
              </a:rPr>
              <a:t>次设备号</a:t>
            </a:r>
            <a:r>
              <a:rPr lang="zh-CN" altLang="en-US" sz="2400" dirty="0">
                <a:latin typeface="华文宋体" panose="02010600040101010101" pitchFamily="2" charset="-122"/>
                <a:ea typeface="华文宋体" panose="02010600040101010101" pitchFamily="2" charset="-122"/>
              </a:rPr>
              <a:t>来标识。</a:t>
            </a:r>
            <a:endParaRPr lang="en-US" altLang="zh-CN" sz="2400" dirty="0">
              <a:latin typeface="华文宋体" panose="02010600040101010101" pitchFamily="2" charset="-122"/>
              <a:ea typeface="华文宋体" panose="02010600040101010101" pitchFamily="2" charset="-122"/>
            </a:endParaRPr>
          </a:p>
          <a:p>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3</a:t>
            </a:r>
            <a:r>
              <a:rPr lang="zh-CN" altLang="en-US" sz="2400" dirty="0">
                <a:latin typeface="华文宋体" panose="02010600040101010101" pitchFamily="2" charset="-122"/>
                <a:ea typeface="华文宋体" panose="02010600040101010101" pitchFamily="2" charset="-122"/>
              </a:rPr>
              <a:t>）因此</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在指定一台具体设备时要给出</a:t>
            </a:r>
            <a:r>
              <a:rPr lang="en-US" altLang="zh-CN" sz="2400" dirty="0">
                <a:latin typeface="华文宋体" panose="02010600040101010101" pitchFamily="2" charset="-122"/>
                <a:ea typeface="华文宋体" panose="02010600040101010101" pitchFamily="2" charset="-122"/>
              </a:rPr>
              <a:t>: </a:t>
            </a:r>
            <a:r>
              <a:rPr lang="zh-CN" altLang="en-US" sz="2400" dirty="0">
                <a:latin typeface="华文宋体" panose="02010600040101010101" pitchFamily="2" charset="-122"/>
                <a:ea typeface="华文宋体" panose="02010600040101010101" pitchFamily="2" charset="-122"/>
              </a:rPr>
              <a:t>块设备</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字符设备、主设备号、次设备号。</a:t>
            </a:r>
          </a:p>
        </p:txBody>
      </p:sp>
    </p:spTree>
    <p:extLst>
      <p:ext uri="{BB962C8B-B14F-4D97-AF65-F5344CB8AC3E}">
        <p14:creationId xmlns:p14="http://schemas.microsoft.com/office/powerpoint/2010/main" val="3911277567"/>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266246" y="341270"/>
            <a:ext cx="9824529" cy="6503707"/>
            <a:chOff x="-1452583" y="1088464"/>
            <a:chExt cx="9824529" cy="4999551"/>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452583" y="1088464"/>
              <a:ext cx="7618861" cy="584775"/>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设备开关表</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479125" y="1634517"/>
            <a:ext cx="11233750" cy="1200329"/>
          </a:xfrm>
          <a:prstGeom prst="rect">
            <a:avLst/>
          </a:prstGeom>
          <a:noFill/>
        </p:spPr>
        <p:txBody>
          <a:bodyPr wrap="square">
            <a:spAutoFit/>
          </a:bodyPr>
          <a:lstStyle/>
          <a:p>
            <a:r>
              <a:rPr lang="zh-CN" altLang="en-US" sz="2400" dirty="0">
                <a:latin typeface="华文宋体" panose="02010600040101010101" pitchFamily="2" charset="-122"/>
                <a:ea typeface="华文宋体" panose="02010600040101010101" pitchFamily="2" charset="-122"/>
              </a:rPr>
              <a:t>设备开关表相当于一个二维矩阵</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每一行含有同一类设备的驱动 程序入口地址</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主设备号与行号一一对应</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每一列是完成不同操作 </a:t>
            </a:r>
            <a:r>
              <a:rPr lang="en-US" altLang="zh-CN" sz="2400" dirty="0">
                <a:latin typeface="华文宋体" panose="02010600040101010101" pitchFamily="2" charset="-122"/>
                <a:ea typeface="华文宋体" panose="02010600040101010101" pitchFamily="2" charset="-122"/>
              </a:rPr>
              <a:t>(open</a:t>
            </a:r>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close</a:t>
            </a:r>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read</a:t>
            </a:r>
            <a:r>
              <a:rPr lang="zh-CN" altLang="en-US" sz="2400" dirty="0">
                <a:latin typeface="华文宋体" panose="02010600040101010101" pitchFamily="2" charset="-122"/>
                <a:ea typeface="华文宋体" panose="02010600040101010101" pitchFamily="2" charset="-122"/>
              </a:rPr>
              <a:t>、</a:t>
            </a:r>
            <a:r>
              <a:rPr lang="en-US" altLang="zh-CN" sz="2400" dirty="0">
                <a:latin typeface="华文宋体" panose="02010600040101010101" pitchFamily="2" charset="-122"/>
                <a:ea typeface="华文宋体" panose="02010600040101010101" pitchFamily="2" charset="-122"/>
              </a:rPr>
              <a:t>write)</a:t>
            </a:r>
            <a:r>
              <a:rPr lang="zh-CN" altLang="en-US" sz="2400" dirty="0">
                <a:latin typeface="华文宋体" panose="02010600040101010101" pitchFamily="2" charset="-122"/>
                <a:ea typeface="华文宋体" panose="02010600040101010101" pitchFamily="2" charset="-122"/>
              </a:rPr>
              <a:t>的驱动程序的入口地址。</a:t>
            </a:r>
          </a:p>
        </p:txBody>
      </p:sp>
      <p:pic>
        <p:nvPicPr>
          <p:cNvPr id="5" name="图片 4">
            <a:extLst>
              <a:ext uri="{FF2B5EF4-FFF2-40B4-BE49-F238E27FC236}">
                <a16:creationId xmlns:a16="http://schemas.microsoft.com/office/drawing/2014/main" id="{1A8EE9D2-9A56-47D3-B70A-EC5EBA6398F5}"/>
              </a:ext>
            </a:extLst>
          </p:cNvPr>
          <p:cNvPicPr>
            <a:picLocks noChangeAspect="1"/>
          </p:cNvPicPr>
          <p:nvPr/>
        </p:nvPicPr>
        <p:blipFill>
          <a:blip r:embed="rId3"/>
          <a:stretch>
            <a:fillRect/>
          </a:stretch>
        </p:blipFill>
        <p:spPr>
          <a:xfrm>
            <a:off x="2886176" y="2436775"/>
            <a:ext cx="6366922" cy="1902312"/>
          </a:xfrm>
          <a:prstGeom prst="rect">
            <a:avLst/>
          </a:prstGeom>
        </p:spPr>
      </p:pic>
      <p:pic>
        <p:nvPicPr>
          <p:cNvPr id="8" name="图片 7">
            <a:extLst>
              <a:ext uri="{FF2B5EF4-FFF2-40B4-BE49-F238E27FC236}">
                <a16:creationId xmlns:a16="http://schemas.microsoft.com/office/drawing/2014/main" id="{A184E452-BC6D-FD2E-9231-A5316EA76317}"/>
              </a:ext>
            </a:extLst>
          </p:cNvPr>
          <p:cNvPicPr>
            <a:picLocks noChangeAspect="1"/>
          </p:cNvPicPr>
          <p:nvPr/>
        </p:nvPicPr>
        <p:blipFill>
          <a:blip r:embed="rId4"/>
          <a:stretch>
            <a:fillRect/>
          </a:stretch>
        </p:blipFill>
        <p:spPr>
          <a:xfrm>
            <a:off x="2960699" y="4521616"/>
            <a:ext cx="6454699" cy="1798476"/>
          </a:xfrm>
          <a:prstGeom prst="rect">
            <a:avLst/>
          </a:prstGeom>
        </p:spPr>
      </p:pic>
    </p:spTree>
    <p:extLst>
      <p:ext uri="{BB962C8B-B14F-4D97-AF65-F5344CB8AC3E}">
        <p14:creationId xmlns:p14="http://schemas.microsoft.com/office/powerpoint/2010/main" val="1053314758"/>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72581" y="354186"/>
            <a:ext cx="10230864" cy="6490790"/>
            <a:chOff x="-1858918" y="1098393"/>
            <a:chExt cx="10230864" cy="498962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858918" y="1098393"/>
              <a:ext cx="7618861" cy="449530"/>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字符设备</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342935" y="969648"/>
            <a:ext cx="11233750" cy="1200329"/>
          </a:xfrm>
          <a:prstGeom prst="rect">
            <a:avLst/>
          </a:prstGeom>
          <a:noFill/>
        </p:spPr>
        <p:txBody>
          <a:bodyPr wrap="square">
            <a:spAutoFit/>
          </a:bodyPr>
          <a:lstStyle/>
          <a:p>
            <a:r>
              <a:rPr lang="en-US" altLang="zh-CN" sz="2400" dirty="0">
                <a:latin typeface="华文宋体" panose="02010600040101010101" pitchFamily="2" charset="-122"/>
                <a:ea typeface="华文宋体" panose="02010600040101010101" pitchFamily="2" charset="-122"/>
              </a:rPr>
              <a:t>Linux</a:t>
            </a:r>
            <a:r>
              <a:rPr lang="zh-CN" altLang="en-US" sz="2400" dirty="0">
                <a:latin typeface="华文宋体" panose="02010600040101010101" pitchFamily="2" charset="-122"/>
                <a:ea typeface="华文宋体" panose="02010600040101010101" pitchFamily="2" charset="-122"/>
              </a:rPr>
              <a:t>内核管理字符设备像管理</a:t>
            </a:r>
            <a:r>
              <a:rPr lang="en-US" altLang="zh-CN" sz="2400" dirty="0">
                <a:latin typeface="华文宋体" panose="02010600040101010101" pitchFamily="2" charset="-122"/>
                <a:ea typeface="华文宋体" panose="02010600040101010101" pitchFamily="2" charset="-122"/>
              </a:rPr>
              <a:t>CPU</a:t>
            </a:r>
            <a:r>
              <a:rPr lang="zh-CN" altLang="en-US" sz="2400" dirty="0">
                <a:latin typeface="华文宋体" panose="02010600040101010101" pitchFamily="2" charset="-122"/>
                <a:ea typeface="华文宋体" panose="02010600040101010101" pitchFamily="2" charset="-122"/>
              </a:rPr>
              <a:t>一样，首先将字符设备抽象化，对于内核，此抽象化指的就是用一个数据结构描述字符设备；对于字符设备，就是把自己的驱动以内核规定方式注册到内核中</a:t>
            </a:r>
          </a:p>
        </p:txBody>
      </p:sp>
      <p:pic>
        <p:nvPicPr>
          <p:cNvPr id="5" name="图片 4">
            <a:extLst>
              <a:ext uri="{FF2B5EF4-FFF2-40B4-BE49-F238E27FC236}">
                <a16:creationId xmlns:a16="http://schemas.microsoft.com/office/drawing/2014/main" id="{6F4E3B7A-9DBA-3772-1BDD-A436198410CB}"/>
              </a:ext>
            </a:extLst>
          </p:cNvPr>
          <p:cNvPicPr>
            <a:picLocks noChangeAspect="1"/>
          </p:cNvPicPr>
          <p:nvPr/>
        </p:nvPicPr>
        <p:blipFill>
          <a:blip r:embed="rId3"/>
          <a:stretch>
            <a:fillRect/>
          </a:stretch>
        </p:blipFill>
        <p:spPr>
          <a:xfrm>
            <a:off x="0" y="2104716"/>
            <a:ext cx="12192000" cy="4740260"/>
          </a:xfrm>
          <a:prstGeom prst="rect">
            <a:avLst/>
          </a:prstGeom>
        </p:spPr>
      </p:pic>
    </p:spTree>
    <p:extLst>
      <p:ext uri="{BB962C8B-B14F-4D97-AF65-F5344CB8AC3E}">
        <p14:creationId xmlns:p14="http://schemas.microsoft.com/office/powerpoint/2010/main" val="284677450"/>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72581" y="354186"/>
            <a:ext cx="10230864" cy="6490790"/>
            <a:chOff x="-1858918" y="1098393"/>
            <a:chExt cx="10230864" cy="498962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858918" y="1098393"/>
              <a:ext cx="7618861" cy="449530"/>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字符设备</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342935" y="969648"/>
            <a:ext cx="11233750" cy="1200329"/>
          </a:xfrm>
          <a:prstGeom prst="rect">
            <a:avLst/>
          </a:prstGeom>
          <a:noFill/>
        </p:spPr>
        <p:txBody>
          <a:bodyPr wrap="square">
            <a:spAutoFit/>
          </a:bodyPr>
          <a:lstStyle/>
          <a:p>
            <a:r>
              <a:rPr lang="zh-CN" altLang="en-US" sz="2400" dirty="0">
                <a:latin typeface="华文宋体" panose="02010600040101010101" pitchFamily="2" charset="-122"/>
                <a:ea typeface="华文宋体" panose="02010600040101010101" pitchFamily="2" charset="-122"/>
              </a:rPr>
              <a:t>用来抽象表示字符设备的数据结构：</a:t>
            </a:r>
            <a:r>
              <a:rPr lang="en-US" altLang="zh-CN" sz="2400" dirty="0">
                <a:latin typeface="华文宋体" panose="02010600040101010101" pitchFamily="2" charset="-122"/>
                <a:ea typeface="华文宋体" panose="02010600040101010101" pitchFamily="2" charset="-122"/>
              </a:rPr>
              <a:t>struct </a:t>
            </a:r>
            <a:r>
              <a:rPr lang="en-US" altLang="zh-CN" sz="2400" dirty="0" err="1">
                <a:latin typeface="华文宋体" panose="02010600040101010101" pitchFamily="2" charset="-122"/>
                <a:ea typeface="华文宋体" panose="02010600040101010101" pitchFamily="2" charset="-122"/>
              </a:rPr>
              <a:t>cedv</a:t>
            </a:r>
            <a:r>
              <a:rPr lang="zh-CN" altLang="en-US" sz="2400" dirty="0">
                <a:latin typeface="华文宋体" panose="02010600040101010101" pitchFamily="2" charset="-122"/>
                <a:ea typeface="华文宋体" panose="02010600040101010101" pitchFamily="2" charset="-122"/>
              </a:rPr>
              <a:t>驱动程序有两种方式产生此数据结构</a:t>
            </a:r>
          </a:p>
          <a:p>
            <a:r>
              <a:rPr lang="zh-CN" altLang="en-US" sz="2400" dirty="0">
                <a:latin typeface="华文宋体" panose="02010600040101010101" pitchFamily="2" charset="-122"/>
                <a:ea typeface="华文宋体" panose="02010600040101010101" pitchFamily="2" charset="-122"/>
              </a:rPr>
              <a:t>，一种是使用全局静态变量，另一种是使用内核提供的</a:t>
            </a:r>
            <a:r>
              <a:rPr lang="en-US" altLang="zh-CN" sz="2400" dirty="0" err="1">
                <a:latin typeface="华文宋体" panose="02010600040101010101" pitchFamily="2" charset="-122"/>
                <a:ea typeface="华文宋体" panose="02010600040101010101" pitchFamily="2" charset="-122"/>
              </a:rPr>
              <a:t>cdev_alloc</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接口函数</a:t>
            </a:r>
            <a:endParaRPr lang="en-US" altLang="zh-CN" sz="2400" dirty="0">
              <a:latin typeface="华文宋体" panose="02010600040101010101" pitchFamily="2" charset="-122"/>
              <a:ea typeface="华文宋体" panose="02010600040101010101" pitchFamily="2" charset="-122"/>
            </a:endParaRPr>
          </a:p>
          <a:p>
            <a:r>
              <a:rPr lang="en-US" altLang="zh-CN" sz="2400" dirty="0" err="1">
                <a:latin typeface="华文宋体" panose="02010600040101010101" pitchFamily="2" charset="-122"/>
                <a:ea typeface="华文宋体" panose="02010600040101010101" pitchFamily="2" charset="-122"/>
              </a:rPr>
              <a:t>cedv</a:t>
            </a:r>
            <a:r>
              <a:rPr lang="zh-CN" altLang="en-US" sz="2400" dirty="0">
                <a:latin typeface="华文宋体" panose="02010600040101010101" pitchFamily="2" charset="-122"/>
                <a:ea typeface="华文宋体" panose="02010600040101010101" pitchFamily="2" charset="-122"/>
              </a:rPr>
              <a:t>结构体如下所示：</a:t>
            </a:r>
            <a:endParaRPr lang="en-US" altLang="zh-CN" sz="2400" dirty="0">
              <a:latin typeface="华文宋体" panose="02010600040101010101" pitchFamily="2" charset="-122"/>
              <a:ea typeface="华文宋体" panose="02010600040101010101" pitchFamily="2" charset="-122"/>
            </a:endParaRPr>
          </a:p>
        </p:txBody>
      </p:sp>
      <p:sp>
        <p:nvSpPr>
          <p:cNvPr id="7" name="文本框 6">
            <a:extLst>
              <a:ext uri="{FF2B5EF4-FFF2-40B4-BE49-F238E27FC236}">
                <a16:creationId xmlns:a16="http://schemas.microsoft.com/office/drawing/2014/main" id="{1680AE62-2537-C565-674C-296C8C0E1E82}"/>
              </a:ext>
            </a:extLst>
          </p:cNvPr>
          <p:cNvSpPr txBox="1"/>
          <p:nvPr/>
        </p:nvSpPr>
        <p:spPr>
          <a:xfrm>
            <a:off x="1616285" y="2169977"/>
            <a:ext cx="8097058" cy="2308324"/>
          </a:xfrm>
          <a:prstGeom prst="rect">
            <a:avLst/>
          </a:prstGeom>
          <a:noFill/>
        </p:spPr>
        <p:txBody>
          <a:bodyPr wrap="square">
            <a:spAutoFit/>
          </a:bodyPr>
          <a:lstStyle/>
          <a:p>
            <a:r>
              <a:rPr lang="en-US" altLang="zh-CN" dirty="0">
                <a:latin typeface="华文宋体" panose="02010600040101010101" pitchFamily="2" charset="-122"/>
                <a:ea typeface="华文宋体" panose="02010600040101010101" pitchFamily="2" charset="-122"/>
              </a:rPr>
              <a:t>struct </a:t>
            </a:r>
            <a:r>
              <a:rPr lang="en-US" altLang="zh-CN" dirty="0" err="1">
                <a:latin typeface="华文宋体" panose="02010600040101010101" pitchFamily="2" charset="-122"/>
                <a:ea typeface="华文宋体" panose="02010600040101010101" pitchFamily="2" charset="-122"/>
              </a:rPr>
              <a:t>cdev</a:t>
            </a:r>
            <a:r>
              <a:rPr lang="en-US" altLang="zh-CN" dirty="0">
                <a:latin typeface="华文宋体" panose="02010600040101010101" pitchFamily="2" charset="-122"/>
                <a:ea typeface="华文宋体" panose="02010600040101010101" pitchFamily="2" charset="-122"/>
              </a:rPr>
              <a:t> { </a:t>
            </a:r>
          </a:p>
          <a:p>
            <a:r>
              <a:rPr lang="en-US" altLang="zh-CN" dirty="0">
                <a:solidFill>
                  <a:srgbClr val="FF0000"/>
                </a:solidFill>
                <a:latin typeface="华文宋体" panose="02010600040101010101" pitchFamily="2" charset="-122"/>
                <a:ea typeface="华文宋体" panose="02010600040101010101" pitchFamily="2" charset="-122"/>
              </a:rPr>
              <a:t>  struct </a:t>
            </a:r>
            <a:r>
              <a:rPr lang="en-US" altLang="zh-CN" dirty="0" err="1">
                <a:solidFill>
                  <a:srgbClr val="FF0000"/>
                </a:solidFill>
                <a:latin typeface="华文宋体" panose="02010600040101010101" pitchFamily="2" charset="-122"/>
                <a:ea typeface="华文宋体" panose="02010600040101010101" pitchFamily="2" charset="-122"/>
              </a:rPr>
              <a:t>kobject</a:t>
            </a:r>
            <a:r>
              <a:rPr lang="en-US" altLang="zh-CN" dirty="0">
                <a:solidFill>
                  <a:srgbClr val="FF0000"/>
                </a:solidFill>
                <a:latin typeface="华文宋体" panose="02010600040101010101" pitchFamily="2" charset="-122"/>
                <a:ea typeface="华文宋体" panose="02010600040101010101" pitchFamily="2" charset="-122"/>
              </a:rPr>
              <a:t> </a:t>
            </a:r>
            <a:r>
              <a:rPr lang="en-US" altLang="zh-CN" dirty="0" err="1">
                <a:solidFill>
                  <a:srgbClr val="FF0000"/>
                </a:solidFill>
                <a:latin typeface="华文宋体" panose="02010600040101010101" pitchFamily="2" charset="-122"/>
                <a:ea typeface="华文宋体" panose="02010600040101010101" pitchFamily="2" charset="-122"/>
              </a:rPr>
              <a:t>kobj</a:t>
            </a:r>
            <a:r>
              <a:rPr lang="en-US" altLang="zh-CN" dirty="0">
                <a:latin typeface="华文宋体" panose="02010600040101010101" pitchFamily="2" charset="-122"/>
                <a:ea typeface="华文宋体" panose="02010600040101010101" pitchFamily="2" charset="-122"/>
              </a:rPr>
              <a:t>; </a:t>
            </a:r>
            <a:r>
              <a:rPr lang="en-US" altLang="zh-CN" dirty="0">
                <a:solidFill>
                  <a:srgbClr val="00B050"/>
                </a:solidFill>
                <a:latin typeface="华文宋体" panose="02010600040101010101" pitchFamily="2" charset="-122"/>
                <a:ea typeface="华文宋体" panose="02010600040101010101" pitchFamily="2" charset="-122"/>
              </a:rPr>
              <a:t>//</a:t>
            </a:r>
            <a:r>
              <a:rPr lang="zh-CN" altLang="en-US" dirty="0">
                <a:solidFill>
                  <a:srgbClr val="00B050"/>
                </a:solidFill>
                <a:latin typeface="华文宋体" panose="02010600040101010101" pitchFamily="2" charset="-122"/>
                <a:ea typeface="华文宋体" panose="02010600040101010101" pitchFamily="2" charset="-122"/>
              </a:rPr>
              <a:t>内嵌的</a:t>
            </a:r>
            <a:r>
              <a:rPr lang="en-US" altLang="zh-CN" dirty="0" err="1">
                <a:solidFill>
                  <a:srgbClr val="00B050"/>
                </a:solidFill>
                <a:latin typeface="华文宋体" panose="02010600040101010101" pitchFamily="2" charset="-122"/>
                <a:ea typeface="华文宋体" panose="02010600040101010101" pitchFamily="2" charset="-122"/>
              </a:rPr>
              <a:t>kobject</a:t>
            </a:r>
            <a:r>
              <a:rPr lang="zh-CN" altLang="en-US" dirty="0">
                <a:solidFill>
                  <a:srgbClr val="00B050"/>
                </a:solidFill>
                <a:latin typeface="华文宋体" panose="02010600040101010101" pitchFamily="2" charset="-122"/>
                <a:ea typeface="华文宋体" panose="02010600040101010101" pitchFamily="2" charset="-122"/>
              </a:rPr>
              <a:t>结构，用于内核设备驱动模型的管理 </a:t>
            </a:r>
            <a:endParaRPr lang="en-US" altLang="zh-CN" dirty="0">
              <a:solidFill>
                <a:srgbClr val="00B050"/>
              </a:solidFill>
              <a:latin typeface="华文宋体" panose="02010600040101010101" pitchFamily="2" charset="-122"/>
              <a:ea typeface="华文宋体" panose="02010600040101010101" pitchFamily="2" charset="-122"/>
            </a:endParaRPr>
          </a:p>
          <a:p>
            <a:r>
              <a:rPr lang="en-US" altLang="zh-CN" dirty="0">
                <a:latin typeface="华文宋体" panose="02010600040101010101" pitchFamily="2" charset="-122"/>
                <a:ea typeface="华文宋体" panose="02010600040101010101" pitchFamily="2" charset="-122"/>
              </a:rPr>
              <a:t>  struct module *owner; </a:t>
            </a:r>
            <a:r>
              <a:rPr lang="en-US" altLang="zh-CN" dirty="0">
                <a:solidFill>
                  <a:srgbClr val="00B050"/>
                </a:solidFill>
                <a:latin typeface="华文宋体" panose="02010600040101010101" pitchFamily="2" charset="-122"/>
                <a:ea typeface="华文宋体" panose="02010600040101010101" pitchFamily="2" charset="-122"/>
              </a:rPr>
              <a:t>//</a:t>
            </a:r>
            <a:r>
              <a:rPr lang="zh-CN" altLang="en-US" dirty="0">
                <a:solidFill>
                  <a:srgbClr val="00B050"/>
                </a:solidFill>
                <a:latin typeface="华文宋体" panose="02010600040101010101" pitchFamily="2" charset="-122"/>
                <a:ea typeface="华文宋体" panose="02010600040101010101" pitchFamily="2" charset="-122"/>
              </a:rPr>
              <a:t>指向包含该结构的模块的指针，用于引用计数 </a:t>
            </a:r>
            <a:br>
              <a:rPr lang="en-US" altLang="zh-CN" dirty="0">
                <a:solidFill>
                  <a:srgbClr val="FF0000"/>
                </a:solidFill>
                <a:latin typeface="华文宋体" panose="02010600040101010101" pitchFamily="2" charset="-122"/>
                <a:ea typeface="华文宋体" panose="02010600040101010101" pitchFamily="2" charset="-122"/>
              </a:rPr>
            </a:br>
            <a:r>
              <a:rPr lang="en-US" altLang="zh-CN" dirty="0">
                <a:solidFill>
                  <a:srgbClr val="FF0000"/>
                </a:solidFill>
                <a:latin typeface="华文宋体" panose="02010600040101010101" pitchFamily="2" charset="-122"/>
                <a:ea typeface="华文宋体" panose="02010600040101010101" pitchFamily="2" charset="-122"/>
              </a:rPr>
              <a:t>  </a:t>
            </a:r>
            <a:r>
              <a:rPr lang="en-US" altLang="zh-CN" dirty="0">
                <a:latin typeface="华文宋体" panose="02010600040101010101" pitchFamily="2" charset="-122"/>
                <a:ea typeface="华文宋体" panose="02010600040101010101" pitchFamily="2" charset="-122"/>
              </a:rPr>
              <a:t>const struct </a:t>
            </a:r>
            <a:r>
              <a:rPr lang="en-US" altLang="zh-CN" dirty="0" err="1">
                <a:latin typeface="华文宋体" panose="02010600040101010101" pitchFamily="2" charset="-122"/>
                <a:ea typeface="华文宋体" panose="02010600040101010101" pitchFamily="2" charset="-122"/>
              </a:rPr>
              <a:t>file_operations</a:t>
            </a:r>
            <a:r>
              <a:rPr lang="en-US" altLang="zh-CN" dirty="0">
                <a:latin typeface="华文宋体" panose="02010600040101010101" pitchFamily="2" charset="-122"/>
                <a:ea typeface="华文宋体" panose="02010600040101010101" pitchFamily="2" charset="-122"/>
              </a:rPr>
              <a:t> *ops; </a:t>
            </a:r>
            <a:r>
              <a:rPr lang="en-US" altLang="zh-CN" dirty="0">
                <a:solidFill>
                  <a:srgbClr val="00B050"/>
                </a:solidFill>
                <a:latin typeface="华文宋体" panose="02010600040101010101" pitchFamily="2" charset="-122"/>
                <a:ea typeface="华文宋体" panose="02010600040101010101" pitchFamily="2" charset="-122"/>
              </a:rPr>
              <a:t>//</a:t>
            </a:r>
            <a:r>
              <a:rPr lang="zh-CN" altLang="en-US" dirty="0">
                <a:solidFill>
                  <a:srgbClr val="00B050"/>
                </a:solidFill>
                <a:latin typeface="华文宋体" panose="02010600040101010101" pitchFamily="2" charset="-122"/>
                <a:ea typeface="华文宋体" panose="02010600040101010101" pitchFamily="2" charset="-122"/>
              </a:rPr>
              <a:t>指向字符设备操作函数集合 </a:t>
            </a:r>
            <a:endParaRPr lang="en-US" altLang="zh-CN" dirty="0">
              <a:solidFill>
                <a:srgbClr val="00B050"/>
              </a:solidFill>
              <a:latin typeface="华文宋体" panose="02010600040101010101" pitchFamily="2" charset="-122"/>
              <a:ea typeface="华文宋体" panose="02010600040101010101" pitchFamily="2" charset="-122"/>
            </a:endParaRPr>
          </a:p>
          <a:p>
            <a:r>
              <a:rPr lang="en-US" altLang="zh-CN" dirty="0">
                <a:solidFill>
                  <a:srgbClr val="FF0000"/>
                </a:solidFill>
                <a:latin typeface="华文宋体" panose="02010600040101010101" pitchFamily="2" charset="-122"/>
                <a:ea typeface="华文宋体" panose="02010600040101010101" pitchFamily="2" charset="-122"/>
              </a:rPr>
              <a:t>  </a:t>
            </a:r>
            <a:r>
              <a:rPr lang="en-US" altLang="zh-CN" dirty="0">
                <a:latin typeface="华文宋体" panose="02010600040101010101" pitchFamily="2" charset="-122"/>
                <a:ea typeface="华文宋体" panose="02010600040101010101" pitchFamily="2" charset="-122"/>
              </a:rPr>
              <a:t>struct </a:t>
            </a:r>
            <a:r>
              <a:rPr lang="en-US" altLang="zh-CN" dirty="0" err="1">
                <a:latin typeface="华文宋体" panose="02010600040101010101" pitchFamily="2" charset="-122"/>
                <a:ea typeface="华文宋体" panose="02010600040101010101" pitchFamily="2" charset="-122"/>
              </a:rPr>
              <a:t>list_head</a:t>
            </a:r>
            <a:r>
              <a:rPr lang="en-US" altLang="zh-CN" dirty="0">
                <a:latin typeface="华文宋体" panose="02010600040101010101" pitchFamily="2" charset="-122"/>
                <a:ea typeface="华文宋体" panose="02010600040101010101" pitchFamily="2" charset="-122"/>
              </a:rPr>
              <a:t> list; </a:t>
            </a:r>
            <a:r>
              <a:rPr lang="en-US" altLang="zh-CN" dirty="0">
                <a:solidFill>
                  <a:srgbClr val="00B050"/>
                </a:solidFill>
                <a:latin typeface="华文宋体" panose="02010600040101010101" pitchFamily="2" charset="-122"/>
                <a:ea typeface="华文宋体" panose="02010600040101010101" pitchFamily="2" charset="-122"/>
              </a:rPr>
              <a:t>//</a:t>
            </a:r>
            <a:r>
              <a:rPr lang="zh-CN" altLang="en-US" dirty="0">
                <a:solidFill>
                  <a:srgbClr val="00B050"/>
                </a:solidFill>
                <a:latin typeface="华文宋体" panose="02010600040101010101" pitchFamily="2" charset="-122"/>
                <a:ea typeface="华文宋体" panose="02010600040101010101" pitchFamily="2" charset="-122"/>
              </a:rPr>
              <a:t>该结构将使用驱动的字符设备连接成一个链表 </a:t>
            </a:r>
            <a:endParaRPr lang="en-US" altLang="zh-CN" dirty="0">
              <a:solidFill>
                <a:srgbClr val="00B050"/>
              </a:solidFill>
              <a:latin typeface="华文宋体" panose="02010600040101010101" pitchFamily="2" charset="-122"/>
              <a:ea typeface="华文宋体" panose="02010600040101010101" pitchFamily="2" charset="-122"/>
            </a:endParaRPr>
          </a:p>
          <a:p>
            <a:r>
              <a:rPr lang="en-US" altLang="zh-CN" dirty="0">
                <a:solidFill>
                  <a:srgbClr val="FF0000"/>
                </a:solidFill>
                <a:latin typeface="华文宋体" panose="02010600040101010101" pitchFamily="2" charset="-122"/>
                <a:ea typeface="华文宋体" panose="02010600040101010101" pitchFamily="2" charset="-122"/>
              </a:rPr>
              <a:t>  </a:t>
            </a:r>
            <a:r>
              <a:rPr lang="en-US" altLang="zh-CN" dirty="0" err="1">
                <a:solidFill>
                  <a:srgbClr val="FF0000"/>
                </a:solidFill>
                <a:latin typeface="华文宋体" panose="02010600040101010101" pitchFamily="2" charset="-122"/>
                <a:ea typeface="华文宋体" panose="02010600040101010101" pitchFamily="2" charset="-122"/>
              </a:rPr>
              <a:t>dev_t</a:t>
            </a:r>
            <a:r>
              <a:rPr lang="en-US" altLang="zh-CN" dirty="0">
                <a:solidFill>
                  <a:srgbClr val="FF0000"/>
                </a:solidFill>
                <a:latin typeface="华文宋体" panose="02010600040101010101" pitchFamily="2" charset="-122"/>
                <a:ea typeface="华文宋体" panose="02010600040101010101" pitchFamily="2" charset="-122"/>
              </a:rPr>
              <a:t> dev; </a:t>
            </a:r>
            <a:r>
              <a:rPr lang="en-US" altLang="zh-CN" dirty="0">
                <a:solidFill>
                  <a:srgbClr val="00B050"/>
                </a:solidFill>
                <a:latin typeface="华文宋体" panose="02010600040101010101" pitchFamily="2" charset="-122"/>
                <a:ea typeface="华文宋体" panose="02010600040101010101" pitchFamily="2" charset="-122"/>
              </a:rPr>
              <a:t>//</a:t>
            </a:r>
            <a:r>
              <a:rPr lang="zh-CN" altLang="en-US" dirty="0">
                <a:solidFill>
                  <a:srgbClr val="00B050"/>
                </a:solidFill>
                <a:latin typeface="华文宋体" panose="02010600040101010101" pitchFamily="2" charset="-122"/>
                <a:ea typeface="华文宋体" panose="02010600040101010101" pitchFamily="2" charset="-122"/>
              </a:rPr>
              <a:t>该字符设备的起始设备号，一个设备可能有多个设备号 </a:t>
            </a:r>
            <a:endParaRPr lang="en-US" altLang="zh-CN" dirty="0">
              <a:solidFill>
                <a:srgbClr val="00B050"/>
              </a:solidFill>
              <a:latin typeface="华文宋体" panose="02010600040101010101" pitchFamily="2" charset="-122"/>
              <a:ea typeface="华文宋体" panose="02010600040101010101" pitchFamily="2" charset="-122"/>
            </a:endParaRPr>
          </a:p>
          <a:p>
            <a:r>
              <a:rPr lang="en-US" altLang="zh-CN" dirty="0">
                <a:solidFill>
                  <a:srgbClr val="FF0000"/>
                </a:solidFill>
                <a:latin typeface="华文宋体" panose="02010600040101010101" pitchFamily="2" charset="-122"/>
                <a:ea typeface="华文宋体" panose="02010600040101010101" pitchFamily="2" charset="-122"/>
              </a:rPr>
              <a:t>  unsigned int count;</a:t>
            </a:r>
            <a:r>
              <a:rPr lang="en-US" altLang="zh-CN" dirty="0">
                <a:latin typeface="华文宋体" panose="02010600040101010101" pitchFamily="2" charset="-122"/>
                <a:ea typeface="华文宋体" panose="02010600040101010101" pitchFamily="2" charset="-122"/>
              </a:rPr>
              <a:t> </a:t>
            </a:r>
            <a:r>
              <a:rPr lang="en-US" altLang="zh-CN" dirty="0">
                <a:solidFill>
                  <a:srgbClr val="00B050"/>
                </a:solidFill>
                <a:latin typeface="华文宋体" panose="02010600040101010101" pitchFamily="2" charset="-122"/>
                <a:ea typeface="华文宋体" panose="02010600040101010101" pitchFamily="2" charset="-122"/>
              </a:rPr>
              <a:t>//</a:t>
            </a:r>
            <a:r>
              <a:rPr lang="zh-CN" altLang="en-US" dirty="0">
                <a:solidFill>
                  <a:srgbClr val="00B050"/>
                </a:solidFill>
                <a:latin typeface="华文宋体" panose="02010600040101010101" pitchFamily="2" charset="-122"/>
                <a:ea typeface="华文宋体" panose="02010600040101010101" pitchFamily="2" charset="-122"/>
              </a:rPr>
              <a:t>同属一个主设备号和次设备号的设备数量 </a:t>
            </a:r>
            <a:endParaRPr lang="en-US" altLang="zh-CN" dirty="0">
              <a:solidFill>
                <a:srgbClr val="00B050"/>
              </a:solidFill>
              <a:latin typeface="华文宋体" panose="02010600040101010101" pitchFamily="2" charset="-122"/>
              <a:ea typeface="华文宋体" panose="02010600040101010101" pitchFamily="2" charset="-122"/>
            </a:endParaRPr>
          </a:p>
          <a:p>
            <a:r>
              <a:rPr lang="en-US" altLang="zh-CN" dirty="0">
                <a:latin typeface="华文宋体" panose="02010600040101010101" pitchFamily="2" charset="-122"/>
                <a:ea typeface="华文宋体" panose="02010600040101010101" pitchFamily="2" charset="-122"/>
              </a:rPr>
              <a:t>};</a:t>
            </a:r>
            <a:endParaRPr lang="zh-CN" altLang="en-US"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909319224"/>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72581" y="354186"/>
            <a:ext cx="10230864" cy="6490790"/>
            <a:chOff x="-1858918" y="1098393"/>
            <a:chExt cx="10230864" cy="498962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858918" y="1098393"/>
              <a:ext cx="7618861" cy="449530"/>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字符设备</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342935" y="969648"/>
            <a:ext cx="11233750" cy="1200329"/>
          </a:xfrm>
          <a:prstGeom prst="rect">
            <a:avLst/>
          </a:prstGeom>
          <a:noFill/>
        </p:spPr>
        <p:txBody>
          <a:bodyPr wrap="square">
            <a:spAutoFit/>
          </a:bodyPr>
          <a:lstStyle/>
          <a:p>
            <a:r>
              <a:rPr lang="zh-CN" altLang="en-US" sz="2400" dirty="0">
                <a:latin typeface="华文宋体" panose="02010600040101010101" pitchFamily="2" charset="-122"/>
                <a:ea typeface="华文宋体" panose="02010600040101010101" pitchFamily="2" charset="-122"/>
              </a:rPr>
              <a:t>通过数据结构从抽象化后，驱动程序的</a:t>
            </a:r>
            <a:r>
              <a:rPr lang="en-US" altLang="zh-CN" sz="2400" dirty="0">
                <a:latin typeface="华文宋体" panose="02010600040101010101" pitchFamily="2" charset="-122"/>
                <a:ea typeface="华文宋体" panose="02010600040101010101" pitchFamily="2" charset="-122"/>
              </a:rPr>
              <a:t>probe</a:t>
            </a:r>
            <a:r>
              <a:rPr lang="zh-CN" altLang="en-US" sz="2400" dirty="0">
                <a:latin typeface="华文宋体" panose="02010600040101010101" pitchFamily="2" charset="-122"/>
                <a:ea typeface="华文宋体" panose="02010600040101010101" pitchFamily="2" charset="-122"/>
              </a:rPr>
              <a:t>函数会调用内核的</a:t>
            </a:r>
            <a:r>
              <a:rPr lang="en-US" altLang="zh-CN" sz="2400" dirty="0" err="1">
                <a:latin typeface="华文宋体" panose="02010600040101010101" pitchFamily="2" charset="-122"/>
                <a:ea typeface="华文宋体" panose="02010600040101010101" pitchFamily="2" charset="-122"/>
              </a:rPr>
              <a:t>cedv_add</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函数完成注册，注册的同时完成字符设备的初始化工作，主要包括内核给设备分配设备号等资源以及将驱动的数据结构与内核的“驱动方法集”（</a:t>
            </a:r>
            <a:r>
              <a:rPr lang="en-US" altLang="zh-CN" sz="2400" dirty="0" err="1">
                <a:latin typeface="华文宋体" panose="02010600040101010101" pitchFamily="2" charset="-122"/>
                <a:ea typeface="华文宋体" panose="02010600040101010101" pitchFamily="2" charset="-122"/>
              </a:rPr>
              <a:t>file_operations</a:t>
            </a:r>
            <a:r>
              <a:rPr lang="zh-CN" altLang="en-US" sz="2400" dirty="0">
                <a:latin typeface="华文宋体" panose="02010600040101010101" pitchFamily="2" charset="-122"/>
                <a:ea typeface="华文宋体" panose="02010600040101010101" pitchFamily="2" charset="-122"/>
              </a:rPr>
              <a:t>）建立连接</a:t>
            </a:r>
          </a:p>
        </p:txBody>
      </p:sp>
      <p:pic>
        <p:nvPicPr>
          <p:cNvPr id="5" name="图片 4">
            <a:extLst>
              <a:ext uri="{FF2B5EF4-FFF2-40B4-BE49-F238E27FC236}">
                <a16:creationId xmlns:a16="http://schemas.microsoft.com/office/drawing/2014/main" id="{6F4E3B7A-9DBA-3772-1BDD-A436198410CB}"/>
              </a:ext>
            </a:extLst>
          </p:cNvPr>
          <p:cNvPicPr>
            <a:picLocks noChangeAspect="1"/>
          </p:cNvPicPr>
          <p:nvPr/>
        </p:nvPicPr>
        <p:blipFill>
          <a:blip r:embed="rId3"/>
          <a:stretch>
            <a:fillRect/>
          </a:stretch>
        </p:blipFill>
        <p:spPr>
          <a:xfrm>
            <a:off x="0" y="2104716"/>
            <a:ext cx="12192000" cy="4740260"/>
          </a:xfrm>
          <a:prstGeom prst="rect">
            <a:avLst/>
          </a:prstGeom>
        </p:spPr>
      </p:pic>
      <p:sp>
        <p:nvSpPr>
          <p:cNvPr id="7" name="任意多边形: 形状 6">
            <a:extLst>
              <a:ext uri="{FF2B5EF4-FFF2-40B4-BE49-F238E27FC236}">
                <a16:creationId xmlns:a16="http://schemas.microsoft.com/office/drawing/2014/main" id="{75A678A4-E107-3D9A-1009-29B9DE29CD17}"/>
              </a:ext>
            </a:extLst>
          </p:cNvPr>
          <p:cNvSpPr/>
          <p:nvPr/>
        </p:nvSpPr>
        <p:spPr>
          <a:xfrm>
            <a:off x="4343400" y="4041360"/>
            <a:ext cx="2700000" cy="720000"/>
          </a:xfrm>
          <a:custGeom>
            <a:avLst/>
            <a:gdLst>
              <a:gd name="connsiteX0" fmla="*/ 2560680 w 2635560"/>
              <a:gd name="connsiteY0" fmla="*/ 762840 h 762840"/>
              <a:gd name="connsiteX1" fmla="*/ 2635560 w 2635560"/>
              <a:gd name="connsiteY1" fmla="*/ 0 h 762840"/>
              <a:gd name="connsiteX2" fmla="*/ 0 w 2635560"/>
              <a:gd name="connsiteY2" fmla="*/ 360 h 762840"/>
              <a:gd name="connsiteX3" fmla="*/ 604080 w 2635560"/>
              <a:gd name="connsiteY3" fmla="*/ 762840 h 762840"/>
            </a:gdLst>
            <a:ahLst/>
            <a:cxnLst>
              <a:cxn ang="0">
                <a:pos x="connsiteX0" y="connsiteY0"/>
              </a:cxn>
              <a:cxn ang="0">
                <a:pos x="connsiteX1" y="connsiteY1"/>
              </a:cxn>
              <a:cxn ang="0">
                <a:pos x="connsiteX2" y="connsiteY2"/>
              </a:cxn>
              <a:cxn ang="0">
                <a:pos x="connsiteX3" y="connsiteY3"/>
              </a:cxn>
            </a:cxnLst>
            <a:rect l="0" t="0" r="0" b="0"/>
            <a:pathLst>
              <a:path w="2635560" h="762840">
                <a:moveTo>
                  <a:pt x="2560680" y="762840"/>
                </a:moveTo>
                <a:lnTo>
                  <a:pt x="2635560" y="0"/>
                </a:lnTo>
                <a:lnTo>
                  <a:pt x="0" y="360"/>
                </a:lnTo>
                <a:lnTo>
                  <a:pt x="604080" y="762840"/>
                </a:lnTo>
                <a:close/>
              </a:path>
            </a:pathLst>
          </a:custGeom>
          <a:solidFill>
            <a:srgbClr val="F6630D">
              <a:alpha val="5000"/>
            </a:srgbClr>
          </a:solidFill>
          <a:ln w="18000">
            <a:solidFill>
              <a:srgbClr val="F663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6630D"/>
              </a:solidFill>
            </a:endParaRPr>
          </a:p>
        </p:txBody>
      </p:sp>
    </p:spTree>
    <p:extLst>
      <p:ext uri="{BB962C8B-B14F-4D97-AF65-F5344CB8AC3E}">
        <p14:creationId xmlns:p14="http://schemas.microsoft.com/office/powerpoint/2010/main" val="4030408645"/>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5"/>
          <p:cNvSpPr/>
          <p:nvPr/>
        </p:nvSpPr>
        <p:spPr>
          <a:xfrm flipH="1" flipV="1">
            <a:off x="-90805" y="-70485"/>
            <a:ext cx="4338320" cy="2195195"/>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solidFill>
            <a:srgbClr val="283A69"/>
          </a:solidFill>
          <a:ln>
            <a:noFill/>
          </a:ln>
          <a:effectLst>
            <a:outerShdw blurRad="609600" dist="152400" dir="2154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37" name="矩形 5"/>
          <p:cNvSpPr/>
          <p:nvPr/>
        </p:nvSpPr>
        <p:spPr>
          <a:xfrm>
            <a:off x="9812020" y="4797425"/>
            <a:ext cx="2379980" cy="2070100"/>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3373" h="5325261">
                <a:moveTo>
                  <a:pt x="4595548" y="1367261"/>
                </a:moveTo>
                <a:cubicBezTo>
                  <a:pt x="4985179" y="-967801"/>
                  <a:pt x="8167423" y="395711"/>
                  <a:pt x="10053373" y="395711"/>
                </a:cubicBezTo>
                <a:lnTo>
                  <a:pt x="10053373" y="5325261"/>
                </a:lnTo>
                <a:lnTo>
                  <a:pt x="23548" y="5325261"/>
                </a:lnTo>
                <a:cubicBezTo>
                  <a:pt x="-376502" y="2710528"/>
                  <a:pt x="4450989" y="4358963"/>
                  <a:pt x="4595548" y="1367261"/>
                </a:cubicBezTo>
                <a:close/>
              </a:path>
            </a:pathLst>
          </a:cu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rgbClr val="FFFFFF"/>
              </a:solidFill>
              <a:cs typeface="+mn-ea"/>
              <a:sym typeface="+mn-lt"/>
            </a:endParaRPr>
          </a:p>
        </p:txBody>
      </p:sp>
      <p:sp>
        <p:nvSpPr>
          <p:cNvPr id="2" name="文本框 1"/>
          <p:cNvSpPr txBox="1"/>
          <p:nvPr/>
        </p:nvSpPr>
        <p:spPr>
          <a:xfrm>
            <a:off x="3817961" y="1093175"/>
            <a:ext cx="5240609" cy="922020"/>
          </a:xfrm>
          <a:prstGeom prst="rect">
            <a:avLst/>
          </a:prstGeom>
          <a:noFill/>
        </p:spPr>
        <p:txBody>
          <a:bodyPr wrap="square" rtlCol="0">
            <a:spAutoFit/>
          </a:bodyPr>
          <a:lstStyle/>
          <a:p>
            <a:pPr algn="ctr"/>
            <a:r>
              <a:rPr lang="en-US" altLang="zh-CN" sz="5400" b="1" spc="300" dirty="0">
                <a:solidFill>
                  <a:srgbClr val="283A69"/>
                </a:solidFill>
                <a:latin typeface="华文宋体" panose="02010600040101010101" pitchFamily="2" charset="-122"/>
                <a:ea typeface="华文宋体" panose="02010600040101010101" pitchFamily="2" charset="-122"/>
                <a:cs typeface="+mn-ea"/>
                <a:sym typeface="+mn-lt"/>
              </a:rPr>
              <a:t>CONTENTS</a:t>
            </a:r>
          </a:p>
        </p:txBody>
      </p:sp>
      <p:grpSp>
        <p:nvGrpSpPr>
          <p:cNvPr id="43" name="组合 42"/>
          <p:cNvGrpSpPr/>
          <p:nvPr/>
        </p:nvGrpSpPr>
        <p:grpSpPr>
          <a:xfrm>
            <a:off x="1511300" y="2494280"/>
            <a:ext cx="3707765" cy="1000760"/>
            <a:chOff x="9743" y="1303"/>
            <a:chExt cx="5839" cy="1576"/>
          </a:xfrm>
        </p:grpSpPr>
        <p:sp>
          <p:nvSpPr>
            <p:cNvPr id="5" name="椭圆 4"/>
            <p:cNvSpPr/>
            <p:nvPr/>
          </p:nvSpPr>
          <p:spPr>
            <a:xfrm>
              <a:off x="9743" y="1722"/>
              <a:ext cx="1157" cy="1157"/>
            </a:xfrm>
            <a:prstGeom prst="ellipse">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文本框 11"/>
            <p:cNvSpPr txBox="1"/>
            <p:nvPr/>
          </p:nvSpPr>
          <p:spPr>
            <a:xfrm>
              <a:off x="9776" y="1474"/>
              <a:ext cx="1157" cy="1355"/>
            </a:xfrm>
            <a:prstGeom prst="rect">
              <a:avLst/>
            </a:prstGeom>
            <a:noFill/>
          </p:spPr>
          <p:txBody>
            <a:bodyPr wrap="square" rtlCol="0">
              <a:spAutoFit/>
            </a:bodyPr>
            <a:lstStyle/>
            <a:p>
              <a:pPr algn="ctr"/>
              <a:r>
                <a:rPr lang="en-US" altLang="zh-CN" sz="5000" dirty="0">
                  <a:solidFill>
                    <a:schemeClr val="bg1"/>
                  </a:solidFill>
                  <a:cs typeface="+mn-ea"/>
                  <a:sym typeface="+mn-lt"/>
                </a:rPr>
                <a:t>1</a:t>
              </a:r>
            </a:p>
          </p:txBody>
        </p:sp>
        <p:sp>
          <p:nvSpPr>
            <p:cNvPr id="33" name="文本框 32"/>
            <p:cNvSpPr txBox="1"/>
            <p:nvPr/>
          </p:nvSpPr>
          <p:spPr>
            <a:xfrm>
              <a:off x="11127" y="1303"/>
              <a:ext cx="4455" cy="1260"/>
            </a:xfrm>
            <a:prstGeom prst="rect">
              <a:avLst/>
            </a:prstGeom>
            <a:noFill/>
          </p:spPr>
          <p:txBody>
            <a:bodyPr wrap="square" rtlCol="0">
              <a:spAutoFit/>
            </a:bodyPr>
            <a:lstStyle/>
            <a:p>
              <a:pPr algn="l"/>
              <a:endParaRPr lang="en-US" altLang="zh-CN" sz="2300" b="1" dirty="0">
                <a:solidFill>
                  <a:schemeClr val="tx1">
                    <a:lumMod val="75000"/>
                    <a:lumOff val="25000"/>
                  </a:schemeClr>
                </a:solidFill>
                <a:latin typeface="华文宋体" panose="02010600040101010101" pitchFamily="2" charset="-122"/>
                <a:ea typeface="华文宋体" panose="02010600040101010101" pitchFamily="2" charset="-122"/>
                <a:cs typeface="+mn-ea"/>
                <a:sym typeface="+mn-lt"/>
              </a:endParaRPr>
            </a:p>
            <a:p>
              <a:pPr algn="l"/>
              <a:r>
                <a:rPr lang="zh-CN" altLang="en-US" sz="2300" b="1" dirty="0">
                  <a:solidFill>
                    <a:schemeClr val="tx1">
                      <a:lumMod val="75000"/>
                      <a:lumOff val="25000"/>
                    </a:schemeClr>
                  </a:solidFill>
                  <a:latin typeface="华文宋体" panose="02010600040101010101" pitchFamily="2" charset="-122"/>
                  <a:ea typeface="华文宋体" panose="02010600040101010101" pitchFamily="2" charset="-122"/>
                  <a:cs typeface="+mn-ea"/>
                  <a:sym typeface="+mn-lt"/>
                </a:rPr>
                <a:t>设备分配的数据结构</a:t>
              </a:r>
            </a:p>
          </p:txBody>
        </p:sp>
      </p:grpSp>
      <p:grpSp>
        <p:nvGrpSpPr>
          <p:cNvPr id="6" name="组合 5"/>
          <p:cNvGrpSpPr/>
          <p:nvPr/>
        </p:nvGrpSpPr>
        <p:grpSpPr>
          <a:xfrm>
            <a:off x="6810375" y="2574925"/>
            <a:ext cx="4013200" cy="897255"/>
            <a:chOff x="9743" y="1466"/>
            <a:chExt cx="6320" cy="1413"/>
          </a:xfrm>
        </p:grpSpPr>
        <p:sp>
          <p:nvSpPr>
            <p:cNvPr id="7" name="椭圆 6"/>
            <p:cNvSpPr/>
            <p:nvPr/>
          </p:nvSpPr>
          <p:spPr>
            <a:xfrm>
              <a:off x="9743" y="1722"/>
              <a:ext cx="1157" cy="1157"/>
            </a:xfrm>
            <a:prstGeom prst="ellipse">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
            <p:cNvSpPr txBox="1"/>
            <p:nvPr/>
          </p:nvSpPr>
          <p:spPr>
            <a:xfrm>
              <a:off x="9776" y="1466"/>
              <a:ext cx="1157" cy="1355"/>
            </a:xfrm>
            <a:prstGeom prst="rect">
              <a:avLst/>
            </a:prstGeom>
            <a:noFill/>
          </p:spPr>
          <p:txBody>
            <a:bodyPr wrap="square" rtlCol="0">
              <a:spAutoFit/>
            </a:bodyPr>
            <a:lstStyle/>
            <a:p>
              <a:pPr algn="ctr"/>
              <a:r>
                <a:rPr lang="en-US" altLang="zh-CN" sz="5000" dirty="0">
                  <a:solidFill>
                    <a:schemeClr val="bg1"/>
                  </a:solidFill>
                  <a:cs typeface="+mn-ea"/>
                  <a:sym typeface="+mn-lt"/>
                </a:rPr>
                <a:t>2</a:t>
              </a:r>
            </a:p>
          </p:txBody>
        </p:sp>
        <p:sp>
          <p:nvSpPr>
            <p:cNvPr id="13" name="文本框 12"/>
            <p:cNvSpPr txBox="1"/>
            <p:nvPr/>
          </p:nvSpPr>
          <p:spPr>
            <a:xfrm>
              <a:off x="11127" y="2008"/>
              <a:ext cx="4936" cy="703"/>
            </a:xfrm>
            <a:prstGeom prst="rect">
              <a:avLst/>
            </a:prstGeom>
            <a:noFill/>
          </p:spPr>
          <p:txBody>
            <a:bodyPr wrap="none" rtlCol="0">
              <a:spAutoFit/>
            </a:bodyPr>
            <a:lstStyle/>
            <a:p>
              <a:pPr algn="l"/>
              <a:r>
                <a:rPr lang="zh-CN" altLang="en-US" sz="2300" b="1" dirty="0">
                  <a:solidFill>
                    <a:schemeClr val="tx1">
                      <a:lumMod val="75000"/>
                      <a:lumOff val="25000"/>
                    </a:schemeClr>
                  </a:solidFill>
                  <a:latin typeface="华文宋体" panose="02010600040101010101" pitchFamily="2" charset="-122"/>
                  <a:ea typeface="华文宋体" panose="02010600040101010101" pitchFamily="2" charset="-122"/>
                  <a:cs typeface="+mn-ea"/>
                  <a:sym typeface="+mn-lt"/>
                </a:rPr>
                <a:t>分配时是否会出现死锁</a:t>
              </a:r>
            </a:p>
          </p:txBody>
        </p:sp>
      </p:grpSp>
      <p:grpSp>
        <p:nvGrpSpPr>
          <p:cNvPr id="15" name="组合 14"/>
          <p:cNvGrpSpPr/>
          <p:nvPr/>
        </p:nvGrpSpPr>
        <p:grpSpPr>
          <a:xfrm>
            <a:off x="1511300" y="4281170"/>
            <a:ext cx="4194175" cy="860425"/>
            <a:chOff x="9743" y="1529"/>
            <a:chExt cx="6605" cy="1355"/>
          </a:xfrm>
        </p:grpSpPr>
        <p:sp>
          <p:nvSpPr>
            <p:cNvPr id="16" name="椭圆 15"/>
            <p:cNvSpPr/>
            <p:nvPr/>
          </p:nvSpPr>
          <p:spPr>
            <a:xfrm>
              <a:off x="9743" y="1722"/>
              <a:ext cx="1157" cy="1157"/>
            </a:xfrm>
            <a:prstGeom prst="ellipse">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文本框 16"/>
            <p:cNvSpPr txBox="1"/>
            <p:nvPr/>
          </p:nvSpPr>
          <p:spPr>
            <a:xfrm>
              <a:off x="9748" y="1529"/>
              <a:ext cx="1157" cy="1355"/>
            </a:xfrm>
            <a:prstGeom prst="rect">
              <a:avLst/>
            </a:prstGeom>
            <a:noFill/>
          </p:spPr>
          <p:txBody>
            <a:bodyPr wrap="square" rtlCol="0">
              <a:spAutoFit/>
            </a:bodyPr>
            <a:lstStyle/>
            <a:p>
              <a:pPr algn="ctr"/>
              <a:r>
                <a:rPr lang="en-US" altLang="zh-CN" sz="5000" dirty="0">
                  <a:solidFill>
                    <a:schemeClr val="bg1"/>
                  </a:solidFill>
                  <a:cs typeface="+mn-ea"/>
                  <a:sym typeface="+mn-lt"/>
                </a:rPr>
                <a:t>3</a:t>
              </a:r>
            </a:p>
          </p:txBody>
        </p:sp>
        <p:sp>
          <p:nvSpPr>
            <p:cNvPr id="19" name="文本框 18"/>
            <p:cNvSpPr txBox="1"/>
            <p:nvPr/>
          </p:nvSpPr>
          <p:spPr>
            <a:xfrm>
              <a:off x="11102" y="1944"/>
              <a:ext cx="5246" cy="630"/>
            </a:xfrm>
            <a:prstGeom prst="rect">
              <a:avLst/>
            </a:prstGeom>
            <a:noFill/>
          </p:spPr>
          <p:txBody>
            <a:bodyPr wrap="none" rtlCol="0">
              <a:spAutoFit/>
            </a:bodyPr>
            <a:lstStyle/>
            <a:p>
              <a:pPr algn="l"/>
              <a:r>
                <a:rPr lang="en-US" altLang="zh-CN" sz="2000" b="1" dirty="0">
                  <a:solidFill>
                    <a:sysClr val="windowText" lastClr="000000">
                      <a:lumMod val="85000"/>
                      <a:lumOff val="15000"/>
                    </a:sysClr>
                  </a:solidFill>
                  <a:latin typeface="华文宋体" panose="02010600040101010101" pitchFamily="2" charset="-122"/>
                  <a:ea typeface="华文宋体" panose="02010600040101010101" pitchFamily="2" charset="-122"/>
                  <a:cs typeface="+mn-ea"/>
                  <a:sym typeface="+mn-lt"/>
                </a:rPr>
                <a:t>Linux</a:t>
              </a:r>
              <a:r>
                <a:rPr lang="zh-CN" altLang="en-US" sz="2000" b="1" dirty="0">
                  <a:solidFill>
                    <a:sysClr val="windowText" lastClr="000000">
                      <a:lumMod val="85000"/>
                      <a:lumOff val="15000"/>
                    </a:sysClr>
                  </a:solidFill>
                  <a:latin typeface="华文宋体" panose="02010600040101010101" pitchFamily="2" charset="-122"/>
                  <a:ea typeface="华文宋体" panose="02010600040101010101" pitchFamily="2" charset="-122"/>
                  <a:cs typeface="+mn-ea"/>
                  <a:sym typeface="+mn-lt"/>
                </a:rPr>
                <a:t>中设备分配的数据结构</a:t>
              </a:r>
              <a:endParaRPr lang="en-US" altLang="zh-CN" sz="2000" b="1" dirty="0">
                <a:solidFill>
                  <a:sysClr val="windowText" lastClr="000000">
                    <a:lumMod val="85000"/>
                    <a:lumOff val="15000"/>
                  </a:sysClr>
                </a:solidFill>
                <a:latin typeface="华文宋体" panose="02010600040101010101" pitchFamily="2" charset="-122"/>
                <a:ea typeface="华文宋体" panose="02010600040101010101" pitchFamily="2" charset="-122"/>
                <a:cs typeface="+mn-ea"/>
                <a:sym typeface="+mn-lt"/>
              </a:endParaRPr>
            </a:p>
          </p:txBody>
        </p:sp>
      </p:grpSp>
      <p:grpSp>
        <p:nvGrpSpPr>
          <p:cNvPr id="22" name="组合 21"/>
          <p:cNvGrpSpPr/>
          <p:nvPr/>
        </p:nvGrpSpPr>
        <p:grpSpPr>
          <a:xfrm>
            <a:off x="6810375" y="4237990"/>
            <a:ext cx="4013200" cy="860425"/>
            <a:chOff x="9743" y="1497"/>
            <a:chExt cx="6320" cy="1355"/>
          </a:xfrm>
        </p:grpSpPr>
        <p:sp>
          <p:nvSpPr>
            <p:cNvPr id="26" name="椭圆 25"/>
            <p:cNvSpPr/>
            <p:nvPr/>
          </p:nvSpPr>
          <p:spPr>
            <a:xfrm>
              <a:off x="9743" y="1695"/>
              <a:ext cx="1157" cy="1157"/>
            </a:xfrm>
            <a:prstGeom prst="ellipse">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文本框 27"/>
            <p:cNvSpPr txBox="1"/>
            <p:nvPr/>
          </p:nvSpPr>
          <p:spPr>
            <a:xfrm>
              <a:off x="9743" y="1497"/>
              <a:ext cx="1157" cy="1355"/>
            </a:xfrm>
            <a:prstGeom prst="rect">
              <a:avLst/>
            </a:prstGeom>
            <a:noFill/>
          </p:spPr>
          <p:txBody>
            <a:bodyPr wrap="square" rtlCol="0">
              <a:spAutoFit/>
            </a:bodyPr>
            <a:lstStyle/>
            <a:p>
              <a:pPr algn="ctr"/>
              <a:r>
                <a:rPr lang="en-US" altLang="zh-CN" sz="5000" dirty="0">
                  <a:solidFill>
                    <a:schemeClr val="bg1"/>
                  </a:solidFill>
                  <a:cs typeface="+mn-ea"/>
                  <a:sym typeface="+mn-lt"/>
                </a:rPr>
                <a:t>4</a:t>
              </a:r>
            </a:p>
          </p:txBody>
        </p:sp>
        <p:sp>
          <p:nvSpPr>
            <p:cNvPr id="30" name="文本框 29"/>
            <p:cNvSpPr txBox="1"/>
            <p:nvPr/>
          </p:nvSpPr>
          <p:spPr>
            <a:xfrm>
              <a:off x="11127" y="1659"/>
              <a:ext cx="4936" cy="727"/>
            </a:xfrm>
            <a:prstGeom prst="rect">
              <a:avLst/>
            </a:prstGeom>
            <a:noFill/>
          </p:spPr>
          <p:txBody>
            <a:bodyPr wrap="square" rtlCol="0">
              <a:spAutoFit/>
            </a:bodyPr>
            <a:lstStyle/>
            <a:p>
              <a:endParaRPr lang="zh-CN" altLang="en-US" sz="2400" b="1" dirty="0">
                <a:solidFill>
                  <a:sysClr val="windowText" lastClr="000000">
                    <a:lumMod val="85000"/>
                    <a:lumOff val="15000"/>
                  </a:sysClr>
                </a:solidFill>
                <a:latin typeface="宋体" panose="02010600030101010101" pitchFamily="2" charset="-122"/>
                <a:ea typeface="宋体" panose="02010600030101010101" pitchFamily="2" charset="-122"/>
                <a:cs typeface="+mn-ea"/>
                <a:sym typeface="+mn-lt"/>
              </a:endParaRPr>
            </a:p>
          </p:txBody>
        </p:sp>
      </p:grpSp>
      <p:grpSp>
        <p:nvGrpSpPr>
          <p:cNvPr id="45" name="组合 44"/>
          <p:cNvGrpSpPr/>
          <p:nvPr/>
        </p:nvGrpSpPr>
        <p:grpSpPr>
          <a:xfrm>
            <a:off x="681990" y="5784350"/>
            <a:ext cx="1651791" cy="664075"/>
            <a:chOff x="450" y="9001"/>
            <a:chExt cx="3505" cy="1409"/>
          </a:xfrm>
        </p:grpSpPr>
        <p:sp>
          <p:nvSpPr>
            <p:cNvPr id="34" name="椭圆 33"/>
            <p:cNvSpPr/>
            <p:nvPr/>
          </p:nvSpPr>
          <p:spPr>
            <a:xfrm>
              <a:off x="450" y="9285"/>
              <a:ext cx="1125" cy="1125"/>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35" name="椭圆 34"/>
            <p:cNvSpPr/>
            <p:nvPr/>
          </p:nvSpPr>
          <p:spPr>
            <a:xfrm>
              <a:off x="3671" y="9001"/>
              <a:ext cx="284" cy="284"/>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sp>
        <p:nvSpPr>
          <p:cNvPr id="46" name="椭圆 45"/>
          <p:cNvSpPr/>
          <p:nvPr/>
        </p:nvSpPr>
        <p:spPr>
          <a:xfrm>
            <a:off x="9903476" y="712139"/>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7" name="椭圆 46"/>
          <p:cNvSpPr/>
          <p:nvPr/>
        </p:nvSpPr>
        <p:spPr>
          <a:xfrm>
            <a:off x="11209655" y="934085"/>
            <a:ext cx="542925" cy="542925"/>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 name="文本框 3">
            <a:extLst>
              <a:ext uri="{FF2B5EF4-FFF2-40B4-BE49-F238E27FC236}">
                <a16:creationId xmlns:a16="http://schemas.microsoft.com/office/drawing/2014/main" id="{D12B711E-6CB7-0D45-1660-E76014BD8E86}"/>
              </a:ext>
            </a:extLst>
          </p:cNvPr>
          <p:cNvSpPr txBox="1"/>
          <p:nvPr/>
        </p:nvSpPr>
        <p:spPr>
          <a:xfrm>
            <a:off x="7508875" y="4533265"/>
            <a:ext cx="6629400" cy="400110"/>
          </a:xfrm>
          <a:prstGeom prst="rect">
            <a:avLst/>
          </a:prstGeom>
          <a:noFill/>
        </p:spPr>
        <p:txBody>
          <a:bodyPr wrap="square">
            <a:spAutoFit/>
          </a:bodyPr>
          <a:lstStyle/>
          <a:p>
            <a:r>
              <a:rPr lang="zh-CN" altLang="en-US" sz="2000" b="1" dirty="0">
                <a:latin typeface="华文宋体" panose="02010600040101010101" pitchFamily="2" charset="-122"/>
                <a:ea typeface="华文宋体" panose="02010600040101010101" pitchFamily="2" charset="-122"/>
              </a:rPr>
              <a:t>操作系统如何分配设备的</a:t>
            </a:r>
          </a:p>
        </p:txBody>
      </p:sp>
    </p:spTree>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ppt_x"/>
                                          </p:val>
                                        </p:tav>
                                        <p:tav tm="100000">
                                          <p:val>
                                            <p:strVal val="#ppt_x"/>
                                          </p:val>
                                        </p:tav>
                                      </p:tavLst>
                                    </p:anim>
                                    <p:anim calcmode="lin" valueType="num">
                                      <p:cBhvr additive="base">
                                        <p:cTn id="13" dur="500" fill="hold"/>
                                        <p:tgtEl>
                                          <p:spTgt spid="4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31"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1000" fill="hold"/>
                                        <p:tgtEl>
                                          <p:spTgt spid="46"/>
                                        </p:tgtEl>
                                        <p:attrNameLst>
                                          <p:attrName>ppt_w</p:attrName>
                                        </p:attrNameLst>
                                      </p:cBhvr>
                                      <p:tavLst>
                                        <p:tav tm="0">
                                          <p:val>
                                            <p:fltVal val="0"/>
                                          </p:val>
                                        </p:tav>
                                        <p:tav tm="100000">
                                          <p:val>
                                            <p:strVal val="#ppt_w"/>
                                          </p:val>
                                        </p:tav>
                                      </p:tavLst>
                                    </p:anim>
                                    <p:anim calcmode="lin" valueType="num">
                                      <p:cBhvr>
                                        <p:cTn id="29" dur="1000" fill="hold"/>
                                        <p:tgtEl>
                                          <p:spTgt spid="46"/>
                                        </p:tgtEl>
                                        <p:attrNameLst>
                                          <p:attrName>ppt_h</p:attrName>
                                        </p:attrNameLst>
                                      </p:cBhvr>
                                      <p:tavLst>
                                        <p:tav tm="0">
                                          <p:val>
                                            <p:fltVal val="0"/>
                                          </p:val>
                                        </p:tav>
                                        <p:tav tm="100000">
                                          <p:val>
                                            <p:strVal val="#ppt_h"/>
                                          </p:val>
                                        </p:tav>
                                      </p:tavLst>
                                    </p:anim>
                                    <p:anim calcmode="lin" valueType="num">
                                      <p:cBhvr>
                                        <p:cTn id="30" dur="1000" fill="hold"/>
                                        <p:tgtEl>
                                          <p:spTgt spid="46"/>
                                        </p:tgtEl>
                                        <p:attrNameLst>
                                          <p:attrName>style.rotation</p:attrName>
                                        </p:attrNameLst>
                                      </p:cBhvr>
                                      <p:tavLst>
                                        <p:tav tm="0">
                                          <p:val>
                                            <p:fltVal val="90"/>
                                          </p:val>
                                        </p:tav>
                                        <p:tav tm="100000">
                                          <p:val>
                                            <p:fltVal val="0"/>
                                          </p:val>
                                        </p:tav>
                                      </p:tavLst>
                                    </p:anim>
                                    <p:animEffect transition="in" filter="fade">
                                      <p:cBhvr>
                                        <p:cTn id="31" dur="1000"/>
                                        <p:tgtEl>
                                          <p:spTgt spid="46"/>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p:cTn id="34" dur="1000" fill="hold"/>
                                        <p:tgtEl>
                                          <p:spTgt spid="47"/>
                                        </p:tgtEl>
                                        <p:attrNameLst>
                                          <p:attrName>ppt_w</p:attrName>
                                        </p:attrNameLst>
                                      </p:cBhvr>
                                      <p:tavLst>
                                        <p:tav tm="0">
                                          <p:val>
                                            <p:fltVal val="0"/>
                                          </p:val>
                                        </p:tav>
                                        <p:tav tm="100000">
                                          <p:val>
                                            <p:strVal val="#ppt_w"/>
                                          </p:val>
                                        </p:tav>
                                      </p:tavLst>
                                    </p:anim>
                                    <p:anim calcmode="lin" valueType="num">
                                      <p:cBhvr>
                                        <p:cTn id="35" dur="1000" fill="hold"/>
                                        <p:tgtEl>
                                          <p:spTgt spid="47"/>
                                        </p:tgtEl>
                                        <p:attrNameLst>
                                          <p:attrName>ppt_h</p:attrName>
                                        </p:attrNameLst>
                                      </p:cBhvr>
                                      <p:tavLst>
                                        <p:tav tm="0">
                                          <p:val>
                                            <p:fltVal val="0"/>
                                          </p:val>
                                        </p:tav>
                                        <p:tav tm="100000">
                                          <p:val>
                                            <p:strVal val="#ppt_h"/>
                                          </p:val>
                                        </p:tav>
                                      </p:tavLst>
                                    </p:anim>
                                    <p:anim calcmode="lin" valueType="num">
                                      <p:cBhvr>
                                        <p:cTn id="36" dur="1000" fill="hold"/>
                                        <p:tgtEl>
                                          <p:spTgt spid="47"/>
                                        </p:tgtEl>
                                        <p:attrNameLst>
                                          <p:attrName>style.rotation</p:attrName>
                                        </p:attrNameLst>
                                      </p:cBhvr>
                                      <p:tavLst>
                                        <p:tav tm="0">
                                          <p:val>
                                            <p:fltVal val="90"/>
                                          </p:val>
                                        </p:tav>
                                        <p:tav tm="100000">
                                          <p:val>
                                            <p:fltVal val="0"/>
                                          </p:val>
                                        </p:tav>
                                      </p:tavLst>
                                    </p:anim>
                                    <p:animEffect transition="in" filter="fade">
                                      <p:cBhvr>
                                        <p:cTn id="3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6" grpId="0" bldLvl="0" animBg="1"/>
      <p:bldP spid="47"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72581" y="354186"/>
            <a:ext cx="10230864" cy="6490790"/>
            <a:chOff x="-1858918" y="1098393"/>
            <a:chExt cx="10230864" cy="498962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858918" y="1098393"/>
              <a:ext cx="7618861" cy="449530"/>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字符设备</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342935" y="969648"/>
            <a:ext cx="11233750" cy="830997"/>
          </a:xfrm>
          <a:prstGeom prst="rect">
            <a:avLst/>
          </a:prstGeom>
          <a:noFill/>
        </p:spPr>
        <p:txBody>
          <a:bodyPr wrap="square">
            <a:spAutoFit/>
          </a:bodyPr>
          <a:lstStyle/>
          <a:p>
            <a:r>
              <a:rPr lang="zh-CN" altLang="en-US" sz="2400" dirty="0">
                <a:latin typeface="华文宋体" panose="02010600040101010101" pitchFamily="2" charset="-122"/>
                <a:ea typeface="华文宋体" panose="02010600040101010101" pitchFamily="2" charset="-122"/>
              </a:rPr>
              <a:t>有了数据还需要操作方法，设备驱动开发的核心工作是实现“操作方法集”中的方法，让设备能实现方法集中的各种操作</a:t>
            </a:r>
          </a:p>
        </p:txBody>
      </p:sp>
      <p:pic>
        <p:nvPicPr>
          <p:cNvPr id="5" name="图片 4">
            <a:extLst>
              <a:ext uri="{FF2B5EF4-FFF2-40B4-BE49-F238E27FC236}">
                <a16:creationId xmlns:a16="http://schemas.microsoft.com/office/drawing/2014/main" id="{6F4E3B7A-9DBA-3772-1BDD-A436198410CB}"/>
              </a:ext>
            </a:extLst>
          </p:cNvPr>
          <p:cNvPicPr>
            <a:picLocks noChangeAspect="1"/>
          </p:cNvPicPr>
          <p:nvPr/>
        </p:nvPicPr>
        <p:blipFill>
          <a:blip r:embed="rId3"/>
          <a:stretch>
            <a:fillRect/>
          </a:stretch>
        </p:blipFill>
        <p:spPr>
          <a:xfrm>
            <a:off x="0" y="2104716"/>
            <a:ext cx="12192000" cy="4740260"/>
          </a:xfrm>
          <a:prstGeom prst="rect">
            <a:avLst/>
          </a:prstGeom>
        </p:spPr>
      </p:pic>
    </p:spTree>
    <p:extLst>
      <p:ext uri="{BB962C8B-B14F-4D97-AF65-F5344CB8AC3E}">
        <p14:creationId xmlns:p14="http://schemas.microsoft.com/office/powerpoint/2010/main" val="3099520134"/>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72581" y="354186"/>
            <a:ext cx="10230864" cy="6490790"/>
            <a:chOff x="-1858918" y="1098393"/>
            <a:chExt cx="10230864" cy="498962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858918" y="1098393"/>
              <a:ext cx="7618861" cy="449530"/>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块设备</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615315" y="1028868"/>
            <a:ext cx="4927069" cy="3785652"/>
          </a:xfrm>
          <a:prstGeom prst="rect">
            <a:avLst/>
          </a:prstGeom>
          <a:noFill/>
        </p:spPr>
        <p:txBody>
          <a:bodyPr wrap="square">
            <a:spAutoFit/>
          </a:bodyPr>
          <a:lstStyle/>
          <a:p>
            <a:r>
              <a:rPr lang="zh-CN" altLang="en-US" sz="2400" dirty="0">
                <a:latin typeface="华文宋体" panose="02010600040101010101" pitchFamily="2" charset="-122"/>
                <a:ea typeface="华文宋体" panose="02010600040101010101" pitchFamily="2" charset="-122"/>
              </a:rPr>
              <a:t>块设备上层一般是操作系统的文件系统，其一般通过文件系统访问。</a:t>
            </a:r>
            <a:endParaRPr lang="en-US" altLang="zh-CN" sz="2400" dirty="0">
              <a:latin typeface="华文宋体" panose="02010600040101010101" pitchFamily="2" charset="-122"/>
              <a:ea typeface="华文宋体" panose="02010600040101010101" pitchFamily="2" charset="-122"/>
            </a:endParaRPr>
          </a:p>
          <a:p>
            <a:endParaRPr lang="en-US" altLang="zh-CN" sz="2400" dirty="0">
              <a:latin typeface="华文宋体" panose="02010600040101010101" pitchFamily="2" charset="-122"/>
              <a:ea typeface="华文宋体" panose="02010600040101010101" pitchFamily="2" charset="-122"/>
            </a:endParaRPr>
          </a:p>
          <a:p>
            <a:r>
              <a:rPr lang="zh-CN" altLang="en-US" sz="2400" dirty="0">
                <a:latin typeface="华文宋体" panose="02010600040101010101" pitchFamily="2" charset="-122"/>
                <a:ea typeface="华文宋体" panose="02010600040101010101" pitchFamily="2" charset="-122"/>
              </a:rPr>
              <a:t>管理块设备要比字符设备更为复杂，因为字符设备只需控制当前位置，而块设备访问的位置必须能在存储介质的不同区域移动。</a:t>
            </a:r>
            <a:endParaRPr lang="en-US" altLang="zh-CN" sz="2400" dirty="0">
              <a:latin typeface="华文宋体" panose="02010600040101010101" pitchFamily="2" charset="-122"/>
              <a:ea typeface="华文宋体" panose="02010600040101010101" pitchFamily="2" charset="-122"/>
            </a:endParaRPr>
          </a:p>
          <a:p>
            <a:endParaRPr lang="en-US" altLang="zh-CN" sz="2400" dirty="0">
              <a:latin typeface="华文宋体" panose="02010600040101010101" pitchFamily="2" charset="-122"/>
              <a:ea typeface="华文宋体" panose="02010600040101010101" pitchFamily="2" charset="-122"/>
            </a:endParaRPr>
          </a:p>
          <a:p>
            <a:r>
              <a:rPr lang="zh-CN" altLang="en-US" sz="2400" dirty="0">
                <a:latin typeface="华文宋体" panose="02010600040101010101" pitchFamily="2" charset="-122"/>
                <a:ea typeface="华文宋体" panose="02010600040101010101" pitchFamily="2" charset="-122"/>
              </a:rPr>
              <a:t>一般内核针对块设备的管理会有一个子系统来支持，</a:t>
            </a:r>
          </a:p>
        </p:txBody>
      </p:sp>
      <p:pic>
        <p:nvPicPr>
          <p:cNvPr id="7" name="图片 6">
            <a:extLst>
              <a:ext uri="{FF2B5EF4-FFF2-40B4-BE49-F238E27FC236}">
                <a16:creationId xmlns:a16="http://schemas.microsoft.com/office/drawing/2014/main" id="{B95ED24B-D83B-C73C-7701-E8D09E10F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655" y="354186"/>
            <a:ext cx="6603345" cy="5552226"/>
          </a:xfrm>
          <a:prstGeom prst="rect">
            <a:avLst/>
          </a:prstGeom>
        </p:spPr>
      </p:pic>
    </p:spTree>
    <p:extLst>
      <p:ext uri="{BB962C8B-B14F-4D97-AF65-F5344CB8AC3E}">
        <p14:creationId xmlns:p14="http://schemas.microsoft.com/office/powerpoint/2010/main" val="3334851948"/>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72581" y="354186"/>
            <a:ext cx="10230864" cy="6490790"/>
            <a:chOff x="-1858918" y="1098393"/>
            <a:chExt cx="10230864" cy="498962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858918" y="1098393"/>
              <a:ext cx="7618861" cy="449530"/>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块设备</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2240597" y="2238792"/>
            <a:ext cx="5804146" cy="1200329"/>
          </a:xfrm>
          <a:prstGeom prst="rect">
            <a:avLst/>
          </a:prstGeom>
          <a:noFill/>
        </p:spPr>
        <p:txBody>
          <a:bodyPr wrap="square">
            <a:spAutoFit/>
          </a:bodyPr>
          <a:lstStyle/>
          <a:p>
            <a:r>
              <a:rPr lang="zh-CN" altLang="en-US" sz="2400" dirty="0">
                <a:latin typeface="华文宋体" panose="02010600040101010101" pitchFamily="2" charset="-122"/>
                <a:ea typeface="华文宋体" panose="02010600040101010101" pitchFamily="2" charset="-122"/>
              </a:rPr>
              <a:t>字符设备和块设备在内核中有设备号和设备节点，可通过系统调用接口</a:t>
            </a:r>
            <a:r>
              <a:rPr lang="en-US" altLang="zh-CN" sz="2400" dirty="0">
                <a:latin typeface="华文宋体" panose="02010600040101010101" pitchFamily="2" charset="-122"/>
                <a:ea typeface="华文宋体" panose="02010600040101010101" pitchFamily="2" charset="-122"/>
              </a:rPr>
              <a:t>open()/read()</a:t>
            </a:r>
            <a:r>
              <a:rPr lang="zh-CN" altLang="en-US" sz="2400" dirty="0">
                <a:latin typeface="华文宋体" panose="02010600040101010101" pitchFamily="2" charset="-122"/>
                <a:ea typeface="华文宋体" panose="02010600040101010101" pitchFamily="2" charset="-122"/>
              </a:rPr>
              <a:t>等函数访问，</a:t>
            </a:r>
          </a:p>
        </p:txBody>
      </p:sp>
    </p:spTree>
    <p:extLst>
      <p:ext uri="{BB962C8B-B14F-4D97-AF65-F5344CB8AC3E}">
        <p14:creationId xmlns:p14="http://schemas.microsoft.com/office/powerpoint/2010/main" val="1851892679"/>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72581" y="354186"/>
            <a:ext cx="10230864" cy="6490790"/>
            <a:chOff x="-1858918" y="1098393"/>
            <a:chExt cx="10230864" cy="498962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858918" y="1098393"/>
              <a:ext cx="7618861" cy="449530"/>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分配设备号</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525079" y="1380376"/>
            <a:ext cx="11044880" cy="3046988"/>
          </a:xfrm>
          <a:prstGeom prst="rect">
            <a:avLst/>
          </a:prstGeom>
          <a:noFill/>
        </p:spPr>
        <p:txBody>
          <a:bodyPr wrap="square">
            <a:spAutoFit/>
          </a:bodyPr>
          <a:lstStyle/>
          <a:p>
            <a:r>
              <a:rPr lang="zh-CN" altLang="en-US" sz="2400" b="0" i="0" dirty="0">
                <a:solidFill>
                  <a:srgbClr val="333333"/>
                </a:solidFill>
                <a:effectLst/>
                <a:latin typeface="华文宋体" panose="02010600040101010101" pitchFamily="2" charset="-122"/>
                <a:ea typeface="华文宋体" panose="02010600040101010101" pitchFamily="2" charset="-122"/>
              </a:rPr>
              <a:t>现有</a:t>
            </a:r>
            <a:r>
              <a:rPr lang="en-US" altLang="zh-CN" sz="2400" b="0" i="0" dirty="0" err="1">
                <a:solidFill>
                  <a:srgbClr val="333333"/>
                </a:solidFill>
                <a:effectLst/>
                <a:latin typeface="华文宋体" panose="02010600040101010101" pitchFamily="2" charset="-122"/>
                <a:ea typeface="华文宋体" panose="02010600040101010101" pitchFamily="2" charset="-122"/>
              </a:rPr>
              <a:t>linux</a:t>
            </a:r>
            <a:r>
              <a:rPr lang="zh-CN" altLang="en-US" sz="2400" b="0" i="0" dirty="0">
                <a:solidFill>
                  <a:srgbClr val="333333"/>
                </a:solidFill>
                <a:effectLst/>
                <a:latin typeface="华文宋体" panose="02010600040101010101" pitchFamily="2" charset="-122"/>
                <a:ea typeface="华文宋体" panose="02010600040101010101" pitchFamily="2" charset="-122"/>
              </a:rPr>
              <a:t>内核支持的设备号，可通过</a:t>
            </a:r>
            <a:r>
              <a:rPr lang="en-US" altLang="zh-CN" sz="2400" b="0" i="0" dirty="0">
                <a:solidFill>
                  <a:srgbClr val="333333"/>
                </a:solidFill>
                <a:effectLst/>
                <a:latin typeface="华文宋体" panose="02010600040101010101" pitchFamily="2" charset="-122"/>
                <a:ea typeface="华文宋体" panose="02010600040101010101" pitchFamily="2" charset="-122"/>
              </a:rPr>
              <a:t>/Documentation/devices.txt</a:t>
            </a:r>
            <a:r>
              <a:rPr lang="zh-CN" altLang="en-US" sz="2400" b="0" i="0" dirty="0">
                <a:solidFill>
                  <a:srgbClr val="333333"/>
                </a:solidFill>
                <a:effectLst/>
                <a:latin typeface="华文宋体" panose="02010600040101010101" pitchFamily="2" charset="-122"/>
                <a:ea typeface="华文宋体" panose="02010600040101010101" pitchFamily="2" charset="-122"/>
              </a:rPr>
              <a:t>查看</a:t>
            </a:r>
            <a:endParaRPr lang="en-US" altLang="zh-CN" sz="2400" b="0" i="0" dirty="0">
              <a:solidFill>
                <a:srgbClr val="333333"/>
              </a:solidFill>
              <a:effectLst/>
              <a:latin typeface="华文宋体" panose="02010600040101010101" pitchFamily="2" charset="-122"/>
              <a:ea typeface="华文宋体" panose="02010600040101010101" pitchFamily="2" charset="-122"/>
            </a:endParaRPr>
          </a:p>
          <a:p>
            <a:r>
              <a:rPr lang="en-US" altLang="zh-CN" sz="2400" b="0" i="0" dirty="0" err="1">
                <a:solidFill>
                  <a:srgbClr val="333333"/>
                </a:solidFill>
                <a:effectLst/>
                <a:latin typeface="华文宋体" panose="02010600040101010101" pitchFamily="2" charset="-122"/>
                <a:ea typeface="华文宋体" panose="02010600040101010101" pitchFamily="2" charset="-122"/>
              </a:rPr>
              <a:t>linux</a:t>
            </a:r>
            <a:r>
              <a:rPr lang="zh-CN" altLang="en-US" sz="2400" b="0" i="0" dirty="0">
                <a:solidFill>
                  <a:srgbClr val="333333"/>
                </a:solidFill>
                <a:effectLst/>
                <a:latin typeface="华文宋体" panose="02010600040101010101" pitchFamily="2" charset="-122"/>
                <a:ea typeface="华文宋体" panose="02010600040101010101" pitchFamily="2" charset="-122"/>
              </a:rPr>
              <a:t>内核所能识别的所有设备都记录在</a:t>
            </a:r>
            <a:r>
              <a:rPr lang="en-US" altLang="zh-CN" sz="2400" b="0" i="0" dirty="0">
                <a:solidFill>
                  <a:srgbClr val="333333"/>
                </a:solidFill>
                <a:effectLst/>
                <a:latin typeface="华文宋体" panose="02010600040101010101" pitchFamily="2" charset="-122"/>
                <a:ea typeface="华文宋体" panose="02010600040101010101" pitchFamily="2" charset="-122"/>
                <a:hlinkClick r:id="rId3"/>
              </a:rPr>
              <a:t>http://www.lanana.org/docs/device-list/</a:t>
            </a:r>
            <a:r>
              <a:rPr lang="zh-CN" altLang="en-US" sz="2400" b="0" i="0" dirty="0">
                <a:solidFill>
                  <a:srgbClr val="333333"/>
                </a:solidFill>
                <a:effectLst/>
                <a:latin typeface="华文宋体" panose="02010600040101010101" pitchFamily="2" charset="-122"/>
                <a:ea typeface="华文宋体" panose="02010600040101010101" pitchFamily="2" charset="-122"/>
              </a:rPr>
              <a:t>。</a:t>
            </a:r>
            <a:endParaRPr lang="en-US" altLang="zh-CN" sz="2400" b="0" i="0" dirty="0">
              <a:solidFill>
                <a:srgbClr val="333333"/>
              </a:solidFill>
              <a:effectLst/>
              <a:latin typeface="华文宋体" panose="02010600040101010101" pitchFamily="2" charset="-122"/>
              <a:ea typeface="华文宋体" panose="02010600040101010101" pitchFamily="2" charset="-122"/>
            </a:endParaRPr>
          </a:p>
          <a:p>
            <a:endParaRPr lang="en-US" altLang="zh-CN" sz="2400" dirty="0">
              <a:solidFill>
                <a:srgbClr val="333333"/>
              </a:solidFill>
              <a:latin typeface="华文宋体" panose="02010600040101010101" pitchFamily="2" charset="-122"/>
              <a:ea typeface="华文宋体" panose="02010600040101010101" pitchFamily="2" charset="-122"/>
            </a:endParaRPr>
          </a:p>
          <a:p>
            <a:endParaRPr lang="en-US" altLang="zh-CN" sz="2400" dirty="0">
              <a:solidFill>
                <a:srgbClr val="333333"/>
              </a:solidFill>
              <a:latin typeface="华文宋体" panose="02010600040101010101" pitchFamily="2" charset="-122"/>
              <a:ea typeface="华文宋体" panose="02010600040101010101" pitchFamily="2" charset="-122"/>
            </a:endParaRPr>
          </a:p>
          <a:p>
            <a:r>
              <a:rPr lang="zh-CN" altLang="en-US" sz="2400" dirty="0">
                <a:latin typeface="华文宋体" panose="02010600040101010101" pitchFamily="2" charset="-122"/>
                <a:ea typeface="华文宋体" panose="02010600040101010101" pitchFamily="2" charset="-122"/>
              </a:rPr>
              <a:t>设备号是在驱动</a:t>
            </a:r>
            <a:r>
              <a:rPr lang="en-US" altLang="zh-CN" sz="2400" dirty="0">
                <a:latin typeface="华文宋体" panose="02010600040101010101" pitchFamily="2" charset="-122"/>
                <a:ea typeface="华文宋体" panose="02010600040101010101" pitchFamily="2" charset="-122"/>
              </a:rPr>
              <a:t>module</a:t>
            </a:r>
            <a:r>
              <a:rPr lang="zh-CN" altLang="en-US" sz="2400" dirty="0">
                <a:latin typeface="华文宋体" panose="02010600040101010101" pitchFamily="2" charset="-122"/>
                <a:ea typeface="华文宋体" panose="02010600040101010101" pitchFamily="2" charset="-122"/>
              </a:rPr>
              <a:t>中分配并注册的，也就是说，驱动</a:t>
            </a:r>
            <a:r>
              <a:rPr lang="en-US" altLang="zh-CN" sz="2400" dirty="0">
                <a:latin typeface="华文宋体" panose="02010600040101010101" pitchFamily="2" charset="-122"/>
                <a:ea typeface="华文宋体" panose="02010600040101010101" pitchFamily="2" charset="-122"/>
              </a:rPr>
              <a:t>module</a:t>
            </a:r>
            <a:r>
              <a:rPr lang="zh-CN" altLang="en-US" sz="2400" dirty="0">
                <a:latin typeface="华文宋体" panose="02010600040101010101" pitchFamily="2" charset="-122"/>
                <a:ea typeface="华文宋体" panose="02010600040101010101" pitchFamily="2" charset="-122"/>
              </a:rPr>
              <a:t>拥有这个设备号</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，而</a:t>
            </a:r>
            <a:r>
              <a:rPr lang="en-US" altLang="zh-CN" sz="2400" dirty="0">
                <a:latin typeface="华文宋体" panose="02010600040101010101" pitchFamily="2" charset="-122"/>
                <a:ea typeface="华文宋体" panose="02010600040101010101" pitchFamily="2" charset="-122"/>
              </a:rPr>
              <a:t>/dev</a:t>
            </a:r>
            <a:r>
              <a:rPr lang="zh-CN" altLang="en-US" sz="2400" dirty="0">
                <a:latin typeface="华文宋体" panose="02010600040101010101" pitchFamily="2" charset="-122"/>
                <a:ea typeface="华文宋体" panose="02010600040101010101" pitchFamily="2" charset="-122"/>
              </a:rPr>
              <a:t>目录下的设备文件是根据这个设备号创建的。因此，当访问</a:t>
            </a:r>
            <a:r>
              <a:rPr lang="en-US" altLang="zh-CN" sz="2400" dirty="0">
                <a:latin typeface="华文宋体" panose="02010600040101010101" pitchFamily="2" charset="-122"/>
                <a:ea typeface="华文宋体" panose="02010600040101010101" pitchFamily="2" charset="-122"/>
              </a:rPr>
              <a:t>/dev</a:t>
            </a:r>
            <a:r>
              <a:rPr lang="zh-CN" altLang="en-US" sz="2400" dirty="0">
                <a:latin typeface="华文宋体" panose="02010600040101010101" pitchFamily="2" charset="-122"/>
                <a:ea typeface="华文宋体" panose="02010600040101010101" pitchFamily="2" charset="-122"/>
              </a:rPr>
              <a:t>目录下的设备文件时，驱动</a:t>
            </a:r>
            <a:r>
              <a:rPr lang="en-US" altLang="zh-CN" sz="2400" dirty="0">
                <a:latin typeface="华文宋体" panose="02010600040101010101" pitchFamily="2" charset="-122"/>
                <a:ea typeface="华文宋体" panose="02010600040101010101" pitchFamily="2" charset="-122"/>
              </a:rPr>
              <a:t>module</a:t>
            </a:r>
            <a:r>
              <a:rPr lang="zh-CN" altLang="en-US" sz="2400" dirty="0">
                <a:latin typeface="华文宋体" panose="02010600040101010101" pitchFamily="2" charset="-122"/>
                <a:ea typeface="华文宋体" panose="02010600040101010101" pitchFamily="2" charset="-122"/>
              </a:rPr>
              <a:t>就知道，自己该出场服务了</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当然是由内核通知</a:t>
            </a:r>
            <a:r>
              <a:rPr lang="en-US" altLang="zh-CN" sz="2400" dirty="0">
                <a:latin typeface="华文宋体" panose="02010600040101010101" pitchFamily="2" charset="-122"/>
                <a:ea typeface="华文宋体" panose="02010600040101010101" pitchFamily="2" charset="-122"/>
              </a:rPr>
              <a:t>)</a:t>
            </a:r>
            <a:r>
              <a:rPr lang="zh-CN" altLang="en-US" sz="2400" dirty="0">
                <a:latin typeface="华文宋体" panose="02010600040101010101" pitchFamily="2" charset="-122"/>
                <a:ea typeface="华文宋体" panose="02010600040101010101" pitchFamily="2" charset="-122"/>
              </a:rPr>
              <a:t>。设备即文件，两者通过设备号连接。</a:t>
            </a:r>
          </a:p>
        </p:txBody>
      </p:sp>
    </p:spTree>
    <p:extLst>
      <p:ext uri="{BB962C8B-B14F-4D97-AF65-F5344CB8AC3E}">
        <p14:creationId xmlns:p14="http://schemas.microsoft.com/office/powerpoint/2010/main" val="2212874368"/>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72581" y="354186"/>
            <a:ext cx="10230864" cy="6490790"/>
            <a:chOff x="-1858918" y="1098393"/>
            <a:chExt cx="10230864" cy="498962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858918" y="1098393"/>
              <a:ext cx="7618861" cy="449530"/>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        手动分配设备号</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525079" y="1380376"/>
            <a:ext cx="11044880" cy="3416320"/>
          </a:xfrm>
          <a:prstGeom prst="rect">
            <a:avLst/>
          </a:prstGeom>
          <a:noFill/>
        </p:spPr>
        <p:txBody>
          <a:bodyPr wrap="square">
            <a:spAutoFit/>
          </a:bodyPr>
          <a:lstStyle/>
          <a:p>
            <a:r>
              <a:rPr lang="en-US" altLang="zh-CN" sz="2400" b="1" i="0" dirty="0">
                <a:solidFill>
                  <a:srgbClr val="333333"/>
                </a:solidFill>
                <a:effectLst/>
                <a:latin typeface="华文宋体" panose="02010600040101010101" pitchFamily="2" charset="-122"/>
                <a:ea typeface="华文宋体" panose="02010600040101010101" pitchFamily="2" charset="-122"/>
              </a:rPr>
              <a:t>int </a:t>
            </a:r>
            <a:r>
              <a:rPr lang="en-US" altLang="zh-CN" sz="2400" b="1" i="0" dirty="0" err="1">
                <a:solidFill>
                  <a:srgbClr val="333333"/>
                </a:solidFill>
                <a:effectLst/>
                <a:latin typeface="华文宋体" panose="02010600040101010101" pitchFamily="2" charset="-122"/>
                <a:ea typeface="华文宋体" panose="02010600040101010101" pitchFamily="2" charset="-122"/>
              </a:rPr>
              <a:t>register_chrdev_region</a:t>
            </a:r>
            <a:r>
              <a:rPr lang="en-US" altLang="zh-CN" sz="2400" b="1" i="0" dirty="0">
                <a:solidFill>
                  <a:srgbClr val="333333"/>
                </a:solidFill>
                <a:effectLst/>
                <a:latin typeface="华文宋体" panose="02010600040101010101" pitchFamily="2" charset="-122"/>
                <a:ea typeface="华文宋体" panose="02010600040101010101" pitchFamily="2" charset="-122"/>
              </a:rPr>
              <a:t>(</a:t>
            </a:r>
            <a:r>
              <a:rPr lang="en-US" altLang="zh-CN" sz="2400" b="1" i="0" dirty="0" err="1">
                <a:solidFill>
                  <a:srgbClr val="333333"/>
                </a:solidFill>
                <a:effectLst/>
                <a:latin typeface="华文宋体" panose="02010600040101010101" pitchFamily="2" charset="-122"/>
                <a:ea typeface="华文宋体" panose="02010600040101010101" pitchFamily="2" charset="-122"/>
              </a:rPr>
              <a:t>dev_t</a:t>
            </a:r>
            <a:r>
              <a:rPr lang="en-US" altLang="zh-CN" sz="2400" b="1" i="0" dirty="0">
                <a:solidFill>
                  <a:srgbClr val="333333"/>
                </a:solidFill>
                <a:effectLst/>
                <a:latin typeface="华文宋体" panose="02010600040101010101" pitchFamily="2" charset="-122"/>
                <a:ea typeface="华文宋体" panose="02010600040101010101" pitchFamily="2" charset="-122"/>
              </a:rPr>
              <a:t> from, unsigned count, const char *name);</a:t>
            </a:r>
          </a:p>
          <a:p>
            <a:r>
              <a:rPr lang="zh-CN" altLang="en-US" sz="2400" b="0" i="0" dirty="0">
                <a:solidFill>
                  <a:srgbClr val="333333"/>
                </a:solidFill>
                <a:effectLst/>
                <a:latin typeface="华文宋体" panose="02010600040101010101" pitchFamily="2" charset="-122"/>
                <a:ea typeface="华文宋体" panose="02010600040101010101" pitchFamily="2" charset="-122"/>
              </a:rPr>
              <a:t>其中</a:t>
            </a:r>
            <a:r>
              <a:rPr lang="en-US" altLang="zh-CN" sz="2400" b="0" i="0" dirty="0">
                <a:solidFill>
                  <a:srgbClr val="333333"/>
                </a:solidFill>
                <a:effectLst/>
                <a:latin typeface="华文宋体" panose="02010600040101010101" pitchFamily="2" charset="-122"/>
                <a:ea typeface="华文宋体" panose="02010600040101010101" pitchFamily="2" charset="-122"/>
              </a:rPr>
              <a:t>from</a:t>
            </a:r>
            <a:r>
              <a:rPr lang="zh-CN" altLang="en-US" sz="2400" b="0" i="0" dirty="0">
                <a:solidFill>
                  <a:srgbClr val="333333"/>
                </a:solidFill>
                <a:effectLst/>
                <a:latin typeface="华文宋体" panose="02010600040101010101" pitchFamily="2" charset="-122"/>
                <a:ea typeface="华文宋体" panose="02010600040101010101" pitchFamily="2" charset="-122"/>
              </a:rPr>
              <a:t>是我们手动给定的设备号，</a:t>
            </a:r>
            <a:r>
              <a:rPr lang="en-US" altLang="zh-CN" sz="2400" b="0" i="0" dirty="0">
                <a:solidFill>
                  <a:srgbClr val="333333"/>
                </a:solidFill>
                <a:effectLst/>
                <a:latin typeface="华文宋体" panose="02010600040101010101" pitchFamily="2" charset="-122"/>
                <a:ea typeface="华文宋体" panose="02010600040101010101" pitchFamily="2" charset="-122"/>
              </a:rPr>
              <a:t>count</a:t>
            </a:r>
            <a:r>
              <a:rPr lang="zh-CN" altLang="en-US" sz="2400" b="0" i="0" dirty="0">
                <a:solidFill>
                  <a:srgbClr val="333333"/>
                </a:solidFill>
                <a:effectLst/>
                <a:latin typeface="华文宋体" panose="02010600040101010101" pitchFamily="2" charset="-122"/>
                <a:ea typeface="华文宋体" panose="02010600040101010101" pitchFamily="2" charset="-122"/>
              </a:rPr>
              <a:t>是所请求的连续设备号的个数，而</a:t>
            </a:r>
            <a:r>
              <a:rPr lang="en-US" altLang="zh-CN" sz="2400" b="0" i="0" dirty="0">
                <a:solidFill>
                  <a:srgbClr val="333333"/>
                </a:solidFill>
                <a:effectLst/>
                <a:latin typeface="华文宋体" panose="02010600040101010101" pitchFamily="2" charset="-122"/>
                <a:ea typeface="华文宋体" panose="02010600040101010101" pitchFamily="2" charset="-122"/>
              </a:rPr>
              <a:t>name</a:t>
            </a:r>
            <a:r>
              <a:rPr lang="zh-CN" altLang="en-US" sz="2400" b="0" i="0" dirty="0">
                <a:solidFill>
                  <a:srgbClr val="333333"/>
                </a:solidFill>
                <a:effectLst/>
                <a:latin typeface="华文宋体" panose="02010600040101010101" pitchFamily="2" charset="-122"/>
                <a:ea typeface="华文宋体" panose="02010600040101010101" pitchFamily="2" charset="-122"/>
              </a:rPr>
              <a:t>是和该设备号范围关联的设备名称，它将出现在</a:t>
            </a:r>
            <a:r>
              <a:rPr lang="en-US" altLang="zh-CN" sz="2400" b="0" i="0" dirty="0">
                <a:solidFill>
                  <a:srgbClr val="333333"/>
                </a:solidFill>
                <a:effectLst/>
                <a:latin typeface="华文宋体" panose="02010600040101010101" pitchFamily="2" charset="-122"/>
                <a:ea typeface="华文宋体" panose="02010600040101010101" pitchFamily="2" charset="-122"/>
              </a:rPr>
              <a:t>/proc/devices</a:t>
            </a:r>
            <a:r>
              <a:rPr lang="zh-CN" altLang="en-US" sz="2400" b="0" i="0" dirty="0">
                <a:solidFill>
                  <a:srgbClr val="333333"/>
                </a:solidFill>
                <a:effectLst/>
                <a:latin typeface="华文宋体" panose="02010600040101010101" pitchFamily="2" charset="-122"/>
                <a:ea typeface="华文宋体" panose="02010600040101010101" pitchFamily="2" charset="-122"/>
              </a:rPr>
              <a:t>和</a:t>
            </a:r>
            <a:r>
              <a:rPr lang="en-US" altLang="zh-CN" sz="2400" b="0" i="0" dirty="0" err="1">
                <a:solidFill>
                  <a:srgbClr val="333333"/>
                </a:solidFill>
                <a:effectLst/>
                <a:latin typeface="华文宋体" panose="02010600040101010101" pitchFamily="2" charset="-122"/>
                <a:ea typeface="华文宋体" panose="02010600040101010101" pitchFamily="2" charset="-122"/>
              </a:rPr>
              <a:t>sysfs</a:t>
            </a:r>
            <a:r>
              <a:rPr lang="zh-CN" altLang="en-US" sz="2400" b="0" i="0" dirty="0">
                <a:solidFill>
                  <a:srgbClr val="333333"/>
                </a:solidFill>
                <a:effectLst/>
                <a:latin typeface="华文宋体" panose="02010600040101010101" pitchFamily="2" charset="-122"/>
                <a:ea typeface="华文宋体" panose="02010600040101010101" pitchFamily="2" charset="-122"/>
              </a:rPr>
              <a:t>中。</a:t>
            </a:r>
            <a:endParaRPr lang="en-US" altLang="zh-CN" sz="2400" b="0" i="0" dirty="0">
              <a:solidFill>
                <a:srgbClr val="333333"/>
              </a:solidFill>
              <a:effectLst/>
              <a:latin typeface="华文宋体" panose="02010600040101010101" pitchFamily="2" charset="-122"/>
              <a:ea typeface="华文宋体" panose="02010600040101010101" pitchFamily="2" charset="-122"/>
            </a:endParaRPr>
          </a:p>
          <a:p>
            <a:endParaRPr lang="en-US" altLang="zh-CN" sz="2400" dirty="0">
              <a:solidFill>
                <a:srgbClr val="333333"/>
              </a:solidFill>
              <a:latin typeface="华文宋体" panose="02010600040101010101" pitchFamily="2" charset="-122"/>
              <a:ea typeface="华文宋体" panose="02010600040101010101" pitchFamily="2" charset="-122"/>
            </a:endParaRPr>
          </a:p>
          <a:p>
            <a:endParaRPr lang="en-US" altLang="zh-CN" sz="2400" dirty="0">
              <a:latin typeface="华文宋体" panose="02010600040101010101" pitchFamily="2" charset="-122"/>
              <a:ea typeface="华文宋体" panose="02010600040101010101" pitchFamily="2" charset="-122"/>
            </a:endParaRPr>
          </a:p>
          <a:p>
            <a:r>
              <a:rPr lang="zh-CN" altLang="en-US" sz="2400" dirty="0">
                <a:solidFill>
                  <a:srgbClr val="333333"/>
                </a:solidFill>
                <a:latin typeface="verdana" panose="020B0604030504040204" pitchFamily="34" charset="0"/>
              </a:rPr>
              <a:t>比如：</a:t>
            </a:r>
            <a:r>
              <a:rPr lang="zh-CN" altLang="en-US" sz="2400" b="0" i="0" dirty="0">
                <a:solidFill>
                  <a:srgbClr val="333333"/>
                </a:solidFill>
                <a:effectLst/>
                <a:latin typeface="verdana" panose="020B0604030504040204" pitchFamily="34" charset="0"/>
              </a:rPr>
              <a:t>若</a:t>
            </a:r>
            <a:r>
              <a:rPr lang="en-US" altLang="zh-CN" sz="2400" b="0" i="0" dirty="0">
                <a:solidFill>
                  <a:srgbClr val="333333"/>
                </a:solidFill>
                <a:effectLst/>
                <a:latin typeface="verdana" panose="020B0604030504040204" pitchFamily="34" charset="0"/>
              </a:rPr>
              <a:t>from</a:t>
            </a:r>
            <a:r>
              <a:rPr lang="zh-CN" altLang="en-US" sz="2400" b="0" i="0" dirty="0">
                <a:solidFill>
                  <a:srgbClr val="333333"/>
                </a:solidFill>
                <a:effectLst/>
                <a:latin typeface="verdana" panose="020B0604030504040204" pitchFamily="34" charset="0"/>
              </a:rPr>
              <a:t>为</a:t>
            </a:r>
            <a:r>
              <a:rPr lang="en-US" altLang="zh-CN" sz="2400" b="0" i="0" dirty="0">
                <a:solidFill>
                  <a:srgbClr val="333333"/>
                </a:solidFill>
                <a:effectLst/>
                <a:latin typeface="verdana" panose="020B0604030504040204" pitchFamily="34" charset="0"/>
              </a:rPr>
              <a:t>0x3FFFF0</a:t>
            </a:r>
            <a:r>
              <a:rPr lang="zh-CN" altLang="en-US" sz="2400" b="0" i="0" dirty="0">
                <a:solidFill>
                  <a:srgbClr val="333333"/>
                </a:solidFill>
                <a:effectLst/>
                <a:latin typeface="verdana" panose="020B0604030504040204" pitchFamily="34" charset="0"/>
              </a:rPr>
              <a:t>，</a:t>
            </a:r>
            <a:r>
              <a:rPr lang="en-US" altLang="zh-CN" sz="2400" b="0" i="0" dirty="0">
                <a:solidFill>
                  <a:srgbClr val="333333"/>
                </a:solidFill>
                <a:effectLst/>
                <a:latin typeface="verdana" panose="020B0604030504040204" pitchFamily="34" charset="0"/>
              </a:rPr>
              <a:t>count</a:t>
            </a:r>
            <a:r>
              <a:rPr lang="zh-CN" altLang="en-US" sz="2400" b="0" i="0" dirty="0">
                <a:solidFill>
                  <a:srgbClr val="333333"/>
                </a:solidFill>
                <a:effectLst/>
                <a:latin typeface="verdana" panose="020B0604030504040204" pitchFamily="34" charset="0"/>
              </a:rPr>
              <a:t>为</a:t>
            </a:r>
            <a:r>
              <a:rPr lang="en-US" altLang="zh-CN" sz="2400" b="0" i="0" dirty="0">
                <a:solidFill>
                  <a:srgbClr val="333333"/>
                </a:solidFill>
                <a:effectLst/>
                <a:latin typeface="verdana" panose="020B0604030504040204" pitchFamily="34" charset="0"/>
              </a:rPr>
              <a:t>0x5</a:t>
            </a:r>
            <a:r>
              <a:rPr lang="zh-CN" altLang="en-US" sz="2400" b="0" i="0" dirty="0">
                <a:solidFill>
                  <a:srgbClr val="333333"/>
                </a:solidFill>
                <a:effectLst/>
                <a:latin typeface="verdana" panose="020B0604030504040204" pitchFamily="34" charset="0"/>
              </a:rPr>
              <a:t>，那么该函数就会为</a:t>
            </a:r>
            <a:r>
              <a:rPr lang="en-US" altLang="zh-CN" sz="2400" b="0" i="0" dirty="0">
                <a:solidFill>
                  <a:srgbClr val="333333"/>
                </a:solidFill>
                <a:effectLst/>
                <a:latin typeface="verdana" panose="020B0604030504040204" pitchFamily="34" charset="0"/>
              </a:rPr>
              <a:t>5</a:t>
            </a:r>
            <a:r>
              <a:rPr lang="zh-CN" altLang="en-US" sz="2400" b="0" i="0" dirty="0">
                <a:solidFill>
                  <a:srgbClr val="333333"/>
                </a:solidFill>
                <a:effectLst/>
                <a:latin typeface="verdana" panose="020B0604030504040204" pitchFamily="34" charset="0"/>
              </a:rPr>
              <a:t>个设备注册设备号，分别是</a:t>
            </a:r>
            <a:r>
              <a:rPr lang="en-US" altLang="zh-CN" sz="2400" b="0" i="0" dirty="0">
                <a:solidFill>
                  <a:srgbClr val="333333"/>
                </a:solidFill>
                <a:effectLst/>
                <a:latin typeface="verdana" panose="020B0604030504040204" pitchFamily="34" charset="0"/>
              </a:rPr>
              <a:t>0x3FFFF0</a:t>
            </a:r>
            <a:r>
              <a:rPr lang="zh-CN" altLang="en-US" sz="2400" b="0" i="0" dirty="0">
                <a:solidFill>
                  <a:srgbClr val="333333"/>
                </a:solidFill>
                <a:effectLst/>
                <a:latin typeface="verdana" panose="020B0604030504040204" pitchFamily="34" charset="0"/>
              </a:rPr>
              <a:t>、 </a:t>
            </a:r>
            <a:r>
              <a:rPr lang="en-US" altLang="zh-CN" sz="2400" b="0" i="0" dirty="0">
                <a:solidFill>
                  <a:srgbClr val="333333"/>
                </a:solidFill>
                <a:effectLst/>
                <a:latin typeface="verdana" panose="020B0604030504040204" pitchFamily="34" charset="0"/>
              </a:rPr>
              <a:t>0x3FFFF1</a:t>
            </a:r>
            <a:r>
              <a:rPr lang="zh-CN" altLang="en-US" sz="2400" b="0" i="0" dirty="0">
                <a:solidFill>
                  <a:srgbClr val="333333"/>
                </a:solidFill>
                <a:effectLst/>
                <a:latin typeface="verdana" panose="020B0604030504040204" pitchFamily="34" charset="0"/>
              </a:rPr>
              <a:t>、 </a:t>
            </a:r>
            <a:r>
              <a:rPr lang="en-US" altLang="zh-CN" sz="2400" b="0" i="0" dirty="0">
                <a:solidFill>
                  <a:srgbClr val="333333"/>
                </a:solidFill>
                <a:effectLst/>
                <a:latin typeface="verdana" panose="020B0604030504040204" pitchFamily="34" charset="0"/>
              </a:rPr>
              <a:t>0x3FFFF2</a:t>
            </a:r>
            <a:r>
              <a:rPr lang="zh-CN" altLang="en-US" sz="2400" b="0" i="0" dirty="0">
                <a:solidFill>
                  <a:srgbClr val="333333"/>
                </a:solidFill>
                <a:effectLst/>
                <a:latin typeface="verdana" panose="020B0604030504040204" pitchFamily="34" charset="0"/>
              </a:rPr>
              <a:t>、 </a:t>
            </a:r>
            <a:r>
              <a:rPr lang="en-US" altLang="zh-CN" sz="2400" b="0" i="0" dirty="0">
                <a:solidFill>
                  <a:srgbClr val="333333"/>
                </a:solidFill>
                <a:effectLst/>
                <a:latin typeface="verdana" panose="020B0604030504040204" pitchFamily="34" charset="0"/>
              </a:rPr>
              <a:t>0x3FFFF3</a:t>
            </a:r>
            <a:r>
              <a:rPr lang="zh-CN" altLang="en-US" sz="2400" b="0" i="0" dirty="0">
                <a:solidFill>
                  <a:srgbClr val="333333"/>
                </a:solidFill>
                <a:effectLst/>
                <a:latin typeface="verdana" panose="020B0604030504040204" pitchFamily="34" charset="0"/>
              </a:rPr>
              <a:t>、 </a:t>
            </a:r>
            <a:r>
              <a:rPr lang="en-US" altLang="zh-CN" sz="2400" b="0" i="0" dirty="0">
                <a:solidFill>
                  <a:srgbClr val="333333"/>
                </a:solidFill>
                <a:effectLst/>
                <a:latin typeface="verdana" panose="020B0604030504040204" pitchFamily="34" charset="0"/>
              </a:rPr>
              <a:t>0x3FFFF4</a:t>
            </a:r>
            <a:r>
              <a:rPr lang="zh-CN" altLang="en-US" sz="2400" b="0" i="0" dirty="0">
                <a:solidFill>
                  <a:srgbClr val="333333"/>
                </a:solidFill>
                <a:effectLst/>
                <a:latin typeface="verdana" panose="020B0604030504040204" pitchFamily="34" charset="0"/>
              </a:rPr>
              <a:t>，其中</a:t>
            </a:r>
            <a:r>
              <a:rPr lang="en-US" altLang="zh-CN" sz="2400" b="0" i="0" dirty="0">
                <a:solidFill>
                  <a:srgbClr val="333333"/>
                </a:solidFill>
                <a:effectLst/>
                <a:latin typeface="verdana" panose="020B0604030504040204" pitchFamily="34" charset="0"/>
              </a:rPr>
              <a:t>0x3(</a:t>
            </a:r>
            <a:r>
              <a:rPr lang="zh-CN" altLang="en-US" sz="2400" b="0" i="0" dirty="0">
                <a:solidFill>
                  <a:srgbClr val="333333"/>
                </a:solidFill>
                <a:effectLst/>
                <a:latin typeface="verdana" panose="020B0604030504040204" pitchFamily="34" charset="0"/>
              </a:rPr>
              <a:t>高</a:t>
            </a:r>
            <a:r>
              <a:rPr lang="en-US" altLang="zh-CN" sz="2400" b="0" i="0" dirty="0">
                <a:solidFill>
                  <a:srgbClr val="333333"/>
                </a:solidFill>
                <a:effectLst/>
                <a:latin typeface="verdana" panose="020B0604030504040204" pitchFamily="34" charset="0"/>
              </a:rPr>
              <a:t>12</a:t>
            </a:r>
            <a:r>
              <a:rPr lang="zh-CN" altLang="en-US" sz="2400" b="0" i="0" dirty="0">
                <a:solidFill>
                  <a:srgbClr val="333333"/>
                </a:solidFill>
                <a:effectLst/>
                <a:latin typeface="verdana" panose="020B0604030504040204" pitchFamily="34" charset="0"/>
              </a:rPr>
              <a:t>位</a:t>
            </a:r>
            <a:r>
              <a:rPr lang="en-US" altLang="zh-CN" sz="2400" b="0" i="0" dirty="0">
                <a:solidFill>
                  <a:srgbClr val="333333"/>
                </a:solidFill>
                <a:effectLst/>
                <a:latin typeface="verdana" panose="020B0604030504040204" pitchFamily="34" charset="0"/>
              </a:rPr>
              <a:t>)</a:t>
            </a:r>
            <a:r>
              <a:rPr lang="zh-CN" altLang="en-US" sz="2400" b="0" i="0" dirty="0">
                <a:solidFill>
                  <a:srgbClr val="333333"/>
                </a:solidFill>
                <a:effectLst/>
                <a:latin typeface="verdana" panose="020B0604030504040204" pitchFamily="34" charset="0"/>
              </a:rPr>
              <a:t>为这</a:t>
            </a:r>
            <a:r>
              <a:rPr lang="en-US" altLang="zh-CN" sz="2400" b="0" i="0" dirty="0">
                <a:solidFill>
                  <a:srgbClr val="333333"/>
                </a:solidFill>
                <a:effectLst/>
                <a:latin typeface="verdana" panose="020B0604030504040204" pitchFamily="34" charset="0"/>
              </a:rPr>
              <a:t>5</a:t>
            </a:r>
            <a:r>
              <a:rPr lang="zh-CN" altLang="en-US" sz="2400" b="0" i="0" dirty="0">
                <a:solidFill>
                  <a:srgbClr val="333333"/>
                </a:solidFill>
                <a:effectLst/>
                <a:latin typeface="verdana" panose="020B0604030504040204" pitchFamily="34" charset="0"/>
              </a:rPr>
              <a:t>个设备所共有的主设备号</a:t>
            </a:r>
            <a:r>
              <a:rPr lang="en-US" altLang="zh-CN" sz="2400" b="0" i="0" dirty="0">
                <a:solidFill>
                  <a:srgbClr val="333333"/>
                </a:solidFill>
                <a:effectLst/>
                <a:latin typeface="verdana" panose="020B0604030504040204" pitchFamily="34" charset="0"/>
              </a:rPr>
              <a:t>(</a:t>
            </a:r>
            <a:r>
              <a:rPr lang="zh-CN" altLang="en-US" sz="2400" b="0" i="0" dirty="0">
                <a:solidFill>
                  <a:srgbClr val="333333"/>
                </a:solidFill>
                <a:effectLst/>
                <a:latin typeface="verdana" panose="020B0604030504040204" pitchFamily="34" charset="0"/>
              </a:rPr>
              <a:t>也就是说这</a:t>
            </a:r>
            <a:r>
              <a:rPr lang="en-US" altLang="zh-CN" sz="2400" b="0" i="0" dirty="0">
                <a:solidFill>
                  <a:srgbClr val="333333"/>
                </a:solidFill>
                <a:effectLst/>
                <a:latin typeface="verdana" panose="020B0604030504040204" pitchFamily="34" charset="0"/>
              </a:rPr>
              <a:t>5</a:t>
            </a:r>
            <a:r>
              <a:rPr lang="zh-CN" altLang="en-US" sz="2400" b="0" i="0" dirty="0">
                <a:solidFill>
                  <a:srgbClr val="333333"/>
                </a:solidFill>
                <a:effectLst/>
                <a:latin typeface="verdana" panose="020B0604030504040204" pitchFamily="34" charset="0"/>
              </a:rPr>
              <a:t>个设备都使用同一个驱动程序</a:t>
            </a:r>
            <a:r>
              <a:rPr lang="en-US" altLang="zh-CN" sz="2400" b="0" i="0" dirty="0">
                <a:solidFill>
                  <a:srgbClr val="333333"/>
                </a:solidFill>
                <a:effectLst/>
                <a:latin typeface="verdana" panose="020B0604030504040204" pitchFamily="34" charset="0"/>
              </a:rPr>
              <a:t>)</a:t>
            </a:r>
            <a:endParaRPr lang="zh-CN" altLang="en-US" sz="2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101179957"/>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latin typeface="等线" panose="02010600030101010101" pitchFamily="2" charset="-122"/>
                  <a:ea typeface="等线" panose="02010600030101010101" pitchFamily="2" charset="-122"/>
                  <a:cs typeface="+mn-ea"/>
                  <a:sym typeface="+mn-lt"/>
                </a:rPr>
                <a:t>Part 3</a:t>
              </a:r>
              <a:endParaRPr lang="zh-CN" altLang="en-US" sz="24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72581" y="354186"/>
            <a:ext cx="10230864" cy="6490790"/>
            <a:chOff x="-1858918" y="1098393"/>
            <a:chExt cx="10230864" cy="4989622"/>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1858918" y="1098393"/>
              <a:ext cx="7618861" cy="449530"/>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        动态分配设备号</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sp>
        <p:nvSpPr>
          <p:cNvPr id="4" name="文本框 3">
            <a:extLst>
              <a:ext uri="{FF2B5EF4-FFF2-40B4-BE49-F238E27FC236}">
                <a16:creationId xmlns:a16="http://schemas.microsoft.com/office/drawing/2014/main" id="{DA22AEDA-9D3E-6DA0-76BC-CB8E237DB75B}"/>
              </a:ext>
            </a:extLst>
          </p:cNvPr>
          <p:cNvSpPr txBox="1"/>
          <p:nvPr/>
        </p:nvSpPr>
        <p:spPr>
          <a:xfrm>
            <a:off x="525079" y="1380376"/>
            <a:ext cx="11044880" cy="3785652"/>
          </a:xfrm>
          <a:prstGeom prst="rect">
            <a:avLst/>
          </a:prstGeom>
          <a:noFill/>
        </p:spPr>
        <p:txBody>
          <a:bodyPr wrap="square">
            <a:spAutoFit/>
          </a:bodyPr>
          <a:lstStyle/>
          <a:p>
            <a:r>
              <a:rPr lang="en-US" altLang="zh-CN" sz="2400" b="1" i="0" dirty="0">
                <a:solidFill>
                  <a:srgbClr val="333333"/>
                </a:solidFill>
                <a:effectLst/>
                <a:latin typeface="华文宋体" panose="02010600040101010101" pitchFamily="2" charset="-122"/>
                <a:ea typeface="华文宋体" panose="02010600040101010101" pitchFamily="2" charset="-122"/>
              </a:rPr>
              <a:t>int </a:t>
            </a:r>
            <a:r>
              <a:rPr lang="en-US" altLang="zh-CN" sz="2400" b="1" i="0" dirty="0" err="1">
                <a:solidFill>
                  <a:srgbClr val="333333"/>
                </a:solidFill>
                <a:effectLst/>
                <a:latin typeface="华文宋体" panose="02010600040101010101" pitchFamily="2" charset="-122"/>
                <a:ea typeface="华文宋体" panose="02010600040101010101" pitchFamily="2" charset="-122"/>
              </a:rPr>
              <a:t>alloc_chrdev_region</a:t>
            </a:r>
            <a:r>
              <a:rPr lang="en-US" altLang="zh-CN" sz="2400" b="1" i="0" dirty="0">
                <a:solidFill>
                  <a:srgbClr val="333333"/>
                </a:solidFill>
                <a:effectLst/>
                <a:latin typeface="华文宋体" panose="02010600040101010101" pitchFamily="2" charset="-122"/>
                <a:ea typeface="华文宋体" panose="02010600040101010101" pitchFamily="2" charset="-122"/>
              </a:rPr>
              <a:t>(</a:t>
            </a:r>
            <a:r>
              <a:rPr lang="en-US" altLang="zh-CN" sz="2400" b="1" i="0" dirty="0" err="1">
                <a:solidFill>
                  <a:srgbClr val="333333"/>
                </a:solidFill>
                <a:effectLst/>
                <a:latin typeface="华文宋体" panose="02010600040101010101" pitchFamily="2" charset="-122"/>
                <a:ea typeface="华文宋体" panose="02010600040101010101" pitchFamily="2" charset="-122"/>
              </a:rPr>
              <a:t>dev_t</a:t>
            </a:r>
            <a:r>
              <a:rPr lang="en-US" altLang="zh-CN" sz="2400" b="1" i="0" dirty="0">
                <a:solidFill>
                  <a:srgbClr val="333333"/>
                </a:solidFill>
                <a:effectLst/>
                <a:latin typeface="华文宋体" panose="02010600040101010101" pitchFamily="2" charset="-122"/>
                <a:ea typeface="华文宋体" panose="02010600040101010101" pitchFamily="2" charset="-122"/>
              </a:rPr>
              <a:t> *dev, unsigned </a:t>
            </a:r>
            <a:r>
              <a:rPr lang="en-US" altLang="zh-CN" sz="2400" b="1" i="0" dirty="0" err="1">
                <a:solidFill>
                  <a:srgbClr val="333333"/>
                </a:solidFill>
                <a:effectLst/>
                <a:latin typeface="华文宋体" panose="02010600040101010101" pitchFamily="2" charset="-122"/>
                <a:ea typeface="华文宋体" panose="02010600040101010101" pitchFamily="2" charset="-122"/>
              </a:rPr>
              <a:t>baseminor</a:t>
            </a:r>
            <a:r>
              <a:rPr lang="en-US" altLang="zh-CN" sz="2400" b="1" i="0" dirty="0">
                <a:solidFill>
                  <a:srgbClr val="333333"/>
                </a:solidFill>
                <a:effectLst/>
                <a:latin typeface="华文宋体" panose="02010600040101010101" pitchFamily="2" charset="-122"/>
                <a:ea typeface="华文宋体" panose="02010600040101010101" pitchFamily="2" charset="-122"/>
              </a:rPr>
              <a:t>, unsigned count, const char *name);</a:t>
            </a:r>
          </a:p>
          <a:p>
            <a:r>
              <a:rPr lang="zh-CN" altLang="en-US" sz="2400" b="0" i="0" dirty="0">
                <a:solidFill>
                  <a:srgbClr val="333333"/>
                </a:solidFill>
                <a:effectLst/>
                <a:latin typeface="华文宋体" panose="02010600040101010101" pitchFamily="2" charset="-122"/>
                <a:ea typeface="华文宋体" panose="02010600040101010101" pitchFamily="2" charset="-122"/>
              </a:rPr>
              <a:t>该函数需要传递给它指定的第一个次设备号</a:t>
            </a:r>
            <a:r>
              <a:rPr lang="en-US" altLang="zh-CN" sz="2400" b="0" i="0" dirty="0" err="1">
                <a:solidFill>
                  <a:srgbClr val="333333"/>
                </a:solidFill>
                <a:effectLst/>
                <a:latin typeface="华文宋体" panose="02010600040101010101" pitchFamily="2" charset="-122"/>
                <a:ea typeface="华文宋体" panose="02010600040101010101" pitchFamily="2" charset="-122"/>
              </a:rPr>
              <a:t>baseminor</a:t>
            </a:r>
            <a:r>
              <a:rPr lang="en-US" altLang="zh-CN" sz="2400" b="0" i="0" dirty="0">
                <a:solidFill>
                  <a:srgbClr val="333333"/>
                </a:solidFill>
                <a:effectLst/>
                <a:latin typeface="华文宋体" panose="02010600040101010101" pitchFamily="2" charset="-122"/>
                <a:ea typeface="华文宋体" panose="02010600040101010101" pitchFamily="2" charset="-122"/>
              </a:rPr>
              <a:t>(</a:t>
            </a:r>
            <a:r>
              <a:rPr lang="zh-CN" altLang="en-US" sz="2400" b="0" i="0" dirty="0">
                <a:solidFill>
                  <a:srgbClr val="333333"/>
                </a:solidFill>
                <a:effectLst/>
                <a:latin typeface="华文宋体" panose="02010600040101010101" pitchFamily="2" charset="-122"/>
                <a:ea typeface="华文宋体" panose="02010600040101010101" pitchFamily="2" charset="-122"/>
              </a:rPr>
              <a:t>一般为</a:t>
            </a:r>
            <a:r>
              <a:rPr lang="en-US" altLang="zh-CN" sz="2400" b="0" i="0" dirty="0">
                <a:solidFill>
                  <a:srgbClr val="333333"/>
                </a:solidFill>
                <a:effectLst/>
                <a:latin typeface="华文宋体" panose="02010600040101010101" pitchFamily="2" charset="-122"/>
                <a:ea typeface="华文宋体" panose="02010600040101010101" pitchFamily="2" charset="-122"/>
              </a:rPr>
              <a:t>0)</a:t>
            </a:r>
            <a:r>
              <a:rPr lang="zh-CN" altLang="en-US" sz="2400" b="0" i="0" dirty="0">
                <a:solidFill>
                  <a:srgbClr val="333333"/>
                </a:solidFill>
                <a:effectLst/>
                <a:latin typeface="华文宋体" panose="02010600040101010101" pitchFamily="2" charset="-122"/>
                <a:ea typeface="华文宋体" panose="02010600040101010101" pitchFamily="2" charset="-122"/>
              </a:rPr>
              <a:t>和要分配的设备数</a:t>
            </a:r>
            <a:r>
              <a:rPr lang="en-US" altLang="zh-CN" sz="2400" b="0" i="0" dirty="0">
                <a:solidFill>
                  <a:srgbClr val="333333"/>
                </a:solidFill>
                <a:effectLst/>
                <a:latin typeface="华文宋体" panose="02010600040101010101" pitchFamily="2" charset="-122"/>
                <a:ea typeface="华文宋体" panose="02010600040101010101" pitchFamily="2" charset="-122"/>
              </a:rPr>
              <a:t>count</a:t>
            </a:r>
            <a:r>
              <a:rPr lang="zh-CN" altLang="en-US" sz="2400" b="0" i="0" dirty="0">
                <a:solidFill>
                  <a:srgbClr val="333333"/>
                </a:solidFill>
                <a:effectLst/>
                <a:latin typeface="华文宋体" panose="02010600040101010101" pitchFamily="2" charset="-122"/>
                <a:ea typeface="华文宋体" panose="02010600040101010101" pitchFamily="2" charset="-122"/>
              </a:rPr>
              <a:t>，以及设备名，调用该函数后自动分配得到的设备号保存在</a:t>
            </a:r>
            <a:r>
              <a:rPr lang="en-US" altLang="zh-CN" sz="2400" b="0" i="0" dirty="0">
                <a:solidFill>
                  <a:srgbClr val="333333"/>
                </a:solidFill>
                <a:effectLst/>
                <a:latin typeface="华文宋体" panose="02010600040101010101" pitchFamily="2" charset="-122"/>
                <a:ea typeface="华文宋体" panose="02010600040101010101" pitchFamily="2" charset="-122"/>
              </a:rPr>
              <a:t>dev</a:t>
            </a:r>
            <a:r>
              <a:rPr lang="zh-CN" altLang="en-US" sz="2400" b="0" i="0" dirty="0">
                <a:solidFill>
                  <a:srgbClr val="333333"/>
                </a:solidFill>
                <a:effectLst/>
                <a:latin typeface="华文宋体" panose="02010600040101010101" pitchFamily="2" charset="-122"/>
                <a:ea typeface="华文宋体" panose="02010600040101010101" pitchFamily="2" charset="-122"/>
              </a:rPr>
              <a:t>中。</a:t>
            </a:r>
            <a:endParaRPr lang="en-US" altLang="zh-CN" sz="2400" b="0" i="0" dirty="0">
              <a:solidFill>
                <a:srgbClr val="333333"/>
              </a:solidFill>
              <a:effectLst/>
              <a:latin typeface="华文宋体" panose="02010600040101010101" pitchFamily="2" charset="-122"/>
              <a:ea typeface="华文宋体" panose="02010600040101010101" pitchFamily="2" charset="-122"/>
            </a:endParaRPr>
          </a:p>
          <a:p>
            <a:endParaRPr lang="en-US" altLang="zh-CN" sz="2400" dirty="0">
              <a:solidFill>
                <a:srgbClr val="333333"/>
              </a:solidFill>
              <a:latin typeface="华文宋体" panose="02010600040101010101" pitchFamily="2" charset="-122"/>
              <a:ea typeface="华文宋体" panose="02010600040101010101" pitchFamily="2" charset="-122"/>
            </a:endParaRPr>
          </a:p>
          <a:p>
            <a:r>
              <a:rPr lang="zh-CN" altLang="en-US" sz="2400" b="0" i="0" dirty="0">
                <a:solidFill>
                  <a:srgbClr val="333333"/>
                </a:solidFill>
                <a:effectLst/>
                <a:latin typeface="华文宋体" panose="02010600040101010101" pitchFamily="2" charset="-122"/>
                <a:ea typeface="华文宋体" panose="02010600040101010101" pitchFamily="2" charset="-122"/>
              </a:rPr>
              <a:t>动态分配设备号可以避免手动指定设备号时带来的缺点，但是它却也有自己的缺点，那就是无法预先在</a:t>
            </a:r>
            <a:r>
              <a:rPr lang="en-US" altLang="zh-CN" sz="2400" b="0" i="0" dirty="0">
                <a:solidFill>
                  <a:srgbClr val="333333"/>
                </a:solidFill>
                <a:effectLst/>
                <a:latin typeface="华文宋体" panose="02010600040101010101" pitchFamily="2" charset="-122"/>
                <a:ea typeface="华文宋体" panose="02010600040101010101" pitchFamily="2" charset="-122"/>
              </a:rPr>
              <a:t>/dev</a:t>
            </a:r>
            <a:r>
              <a:rPr lang="zh-CN" altLang="en-US" sz="2400" b="0" i="0" dirty="0">
                <a:solidFill>
                  <a:srgbClr val="333333"/>
                </a:solidFill>
                <a:effectLst/>
                <a:latin typeface="华文宋体" panose="02010600040101010101" pitchFamily="2" charset="-122"/>
                <a:ea typeface="华文宋体" panose="02010600040101010101" pitchFamily="2" charset="-122"/>
              </a:rPr>
              <a:t>下创建设备节点，因为动态分配设备号不能保证在每次加载驱动</a:t>
            </a:r>
            <a:r>
              <a:rPr lang="en-US" altLang="zh-CN" sz="2400" b="0" i="0" dirty="0">
                <a:solidFill>
                  <a:srgbClr val="333333"/>
                </a:solidFill>
                <a:effectLst/>
                <a:latin typeface="华文宋体" panose="02010600040101010101" pitchFamily="2" charset="-122"/>
                <a:ea typeface="华文宋体" panose="02010600040101010101" pitchFamily="2" charset="-122"/>
              </a:rPr>
              <a:t>module</a:t>
            </a:r>
            <a:r>
              <a:rPr lang="zh-CN" altLang="en-US" sz="2400" b="0" i="0" dirty="0">
                <a:solidFill>
                  <a:srgbClr val="333333"/>
                </a:solidFill>
                <a:effectLst/>
                <a:latin typeface="华文宋体" panose="02010600040101010101" pitchFamily="2" charset="-122"/>
                <a:ea typeface="华文宋体" panose="02010600040101010101" pitchFamily="2" charset="-122"/>
              </a:rPr>
              <a:t>时始终一致</a:t>
            </a:r>
            <a:r>
              <a:rPr lang="en-US" altLang="zh-CN" sz="2400" b="0" i="0" dirty="0">
                <a:solidFill>
                  <a:srgbClr val="333333"/>
                </a:solidFill>
                <a:effectLst/>
                <a:latin typeface="华文宋体" panose="02010600040101010101" pitchFamily="2" charset="-122"/>
                <a:ea typeface="华文宋体" panose="02010600040101010101" pitchFamily="2" charset="-122"/>
              </a:rPr>
              <a:t>(</a:t>
            </a:r>
            <a:r>
              <a:rPr lang="zh-CN" altLang="en-US" sz="2400" b="0" i="0" dirty="0">
                <a:solidFill>
                  <a:srgbClr val="333333"/>
                </a:solidFill>
                <a:effectLst/>
                <a:latin typeface="华文宋体" panose="02010600040101010101" pitchFamily="2" charset="-122"/>
                <a:ea typeface="华文宋体" panose="02010600040101010101" pitchFamily="2" charset="-122"/>
              </a:rPr>
              <a:t>其实若在两次加载同一个驱动</a:t>
            </a:r>
            <a:r>
              <a:rPr lang="en-US" altLang="zh-CN" sz="2400" b="0" i="0" dirty="0">
                <a:solidFill>
                  <a:srgbClr val="333333"/>
                </a:solidFill>
                <a:effectLst/>
                <a:latin typeface="华文宋体" panose="02010600040101010101" pitchFamily="2" charset="-122"/>
                <a:ea typeface="华文宋体" panose="02010600040101010101" pitchFamily="2" charset="-122"/>
              </a:rPr>
              <a:t>module</a:t>
            </a:r>
            <a:r>
              <a:rPr lang="zh-CN" altLang="en-US" sz="2400" b="0" i="0" dirty="0">
                <a:solidFill>
                  <a:srgbClr val="333333"/>
                </a:solidFill>
                <a:effectLst/>
                <a:latin typeface="华文宋体" panose="02010600040101010101" pitchFamily="2" charset="-122"/>
                <a:ea typeface="华文宋体" panose="02010600040101010101" pitchFamily="2" charset="-122"/>
              </a:rPr>
              <a:t>之间并没有加载其他的</a:t>
            </a:r>
            <a:r>
              <a:rPr lang="en-US" altLang="zh-CN" sz="2400" b="0" i="0" dirty="0">
                <a:solidFill>
                  <a:srgbClr val="333333"/>
                </a:solidFill>
                <a:effectLst/>
                <a:latin typeface="华文宋体" panose="02010600040101010101" pitchFamily="2" charset="-122"/>
                <a:ea typeface="华文宋体" panose="02010600040101010101" pitchFamily="2" charset="-122"/>
              </a:rPr>
              <a:t>module</a:t>
            </a:r>
            <a:r>
              <a:rPr lang="zh-CN" altLang="en-US" sz="2400" b="0" i="0" dirty="0">
                <a:solidFill>
                  <a:srgbClr val="333333"/>
                </a:solidFill>
                <a:effectLst/>
                <a:latin typeface="华文宋体" panose="02010600040101010101" pitchFamily="2" charset="-122"/>
                <a:ea typeface="华文宋体" panose="02010600040101010101" pitchFamily="2" charset="-122"/>
              </a:rPr>
              <a:t>，那么自动分配的设备号还是一致的，因为内核分配设备号并不是随机的，但是书上说某些内核开发人员预示不久的将来会用随机方式进行处理</a:t>
            </a:r>
            <a:r>
              <a:rPr lang="en-US" altLang="zh-CN" sz="2400" b="0" i="0" dirty="0">
                <a:solidFill>
                  <a:srgbClr val="333333"/>
                </a:solidFill>
                <a:effectLst/>
                <a:latin typeface="华文宋体" panose="02010600040101010101" pitchFamily="2" charset="-122"/>
                <a:ea typeface="华文宋体" panose="02010600040101010101" pitchFamily="2" charset="-122"/>
              </a:rPr>
              <a:t>)</a:t>
            </a:r>
            <a:r>
              <a:rPr lang="zh-CN" altLang="en-US" sz="2400" b="0" i="0" dirty="0">
                <a:solidFill>
                  <a:srgbClr val="333333"/>
                </a:solidFill>
                <a:effectLst/>
                <a:latin typeface="华文宋体" panose="02010600040101010101" pitchFamily="2" charset="-122"/>
                <a:ea typeface="华文宋体" panose="02010600040101010101" pitchFamily="2" charset="-122"/>
              </a:rPr>
              <a:t>，</a:t>
            </a:r>
            <a:endParaRPr lang="zh-CN" altLang="en-US" sz="2400"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042582338"/>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5"/>
          <p:cNvSpPr/>
          <p:nvPr/>
        </p:nvSpPr>
        <p:spPr>
          <a:xfrm flipH="1" flipV="1">
            <a:off x="-90805" y="-70485"/>
            <a:ext cx="5184140" cy="2310765"/>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solidFill>
            <a:srgbClr val="283A69"/>
          </a:solidFill>
          <a:ln>
            <a:noFill/>
          </a:ln>
          <a:effectLst>
            <a:outerShdw blurRad="609600" dist="152400" dir="2154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37" name="矩形 5"/>
          <p:cNvSpPr/>
          <p:nvPr/>
        </p:nvSpPr>
        <p:spPr>
          <a:xfrm>
            <a:off x="8357235" y="3776345"/>
            <a:ext cx="3834765" cy="3091180"/>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3373" h="5325261">
                <a:moveTo>
                  <a:pt x="4595548" y="1367261"/>
                </a:moveTo>
                <a:cubicBezTo>
                  <a:pt x="4985179" y="-967801"/>
                  <a:pt x="8167423" y="395711"/>
                  <a:pt x="10053373" y="395711"/>
                </a:cubicBezTo>
                <a:lnTo>
                  <a:pt x="10053373" y="5325261"/>
                </a:lnTo>
                <a:lnTo>
                  <a:pt x="23548" y="5325261"/>
                </a:lnTo>
                <a:cubicBezTo>
                  <a:pt x="-376502" y="2710528"/>
                  <a:pt x="4450989" y="4358963"/>
                  <a:pt x="4595548" y="1367261"/>
                </a:cubicBezTo>
                <a:close/>
              </a:path>
            </a:pathLst>
          </a:cu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rgbClr val="FFFFFF"/>
              </a:solidFill>
              <a:cs typeface="+mn-ea"/>
              <a:sym typeface="+mn-lt"/>
            </a:endParaRPr>
          </a:p>
        </p:txBody>
      </p:sp>
      <p:sp>
        <p:nvSpPr>
          <p:cNvPr id="41" name="椭圆 40"/>
          <p:cNvSpPr/>
          <p:nvPr/>
        </p:nvSpPr>
        <p:spPr>
          <a:xfrm>
            <a:off x="286035" y="5509555"/>
            <a:ext cx="1101045" cy="1101045"/>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2" name="椭圆 41"/>
          <p:cNvSpPr/>
          <p:nvPr/>
        </p:nvSpPr>
        <p:spPr>
          <a:xfrm>
            <a:off x="2331375" y="5715629"/>
            <a:ext cx="180331" cy="180331"/>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0" name="椭圆 9"/>
          <p:cNvSpPr/>
          <p:nvPr/>
        </p:nvSpPr>
        <p:spPr>
          <a:xfrm>
            <a:off x="8437261" y="73563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39" name="椭圆 38"/>
          <p:cNvSpPr/>
          <p:nvPr/>
        </p:nvSpPr>
        <p:spPr>
          <a:xfrm>
            <a:off x="5545800" y="6006688"/>
            <a:ext cx="378102" cy="378102"/>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0" name="椭圆 39"/>
          <p:cNvSpPr/>
          <p:nvPr/>
        </p:nvSpPr>
        <p:spPr>
          <a:xfrm>
            <a:off x="4761591" y="1399002"/>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4" name="椭圆 43"/>
          <p:cNvSpPr/>
          <p:nvPr/>
        </p:nvSpPr>
        <p:spPr>
          <a:xfrm>
            <a:off x="11244851" y="899406"/>
            <a:ext cx="704329" cy="704329"/>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nvGrpSpPr>
          <p:cNvPr id="7" name="组合 6"/>
          <p:cNvGrpSpPr/>
          <p:nvPr/>
        </p:nvGrpSpPr>
        <p:grpSpPr>
          <a:xfrm>
            <a:off x="4456299" y="1720616"/>
            <a:ext cx="3279402" cy="852510"/>
            <a:chOff x="1726582" y="1629028"/>
            <a:chExt cx="3279402" cy="852510"/>
          </a:xfrm>
        </p:grpSpPr>
        <p:sp>
          <p:nvSpPr>
            <p:cNvPr id="8" name="文本框 7"/>
            <p:cNvSpPr txBox="1"/>
            <p:nvPr/>
          </p:nvSpPr>
          <p:spPr>
            <a:xfrm>
              <a:off x="1726582" y="1629028"/>
              <a:ext cx="3279402" cy="646331"/>
            </a:xfrm>
            <a:prstGeom prst="rect">
              <a:avLst/>
            </a:prstGeom>
            <a:noFill/>
          </p:spPr>
          <p:txBody>
            <a:bodyPr wrap="square" rtlCol="0">
              <a:spAutoFit/>
            </a:bodyPr>
            <a:lstStyle/>
            <a:p>
              <a:r>
                <a:rPr lang="en-US" altLang="zh-CN" sz="3600" dirty="0">
                  <a:solidFill>
                    <a:sysClr val="windowText" lastClr="000000">
                      <a:lumMod val="85000"/>
                      <a:lumOff val="15000"/>
                    </a:sysClr>
                  </a:solidFill>
                  <a:latin typeface="华文宋体" panose="02010600040101010101" pitchFamily="2" charset="-122"/>
                  <a:ea typeface="华文宋体" panose="02010600040101010101" pitchFamily="2" charset="-122"/>
                  <a:cs typeface="+mn-ea"/>
                  <a:sym typeface="+mn-lt"/>
                </a:rPr>
                <a:t>PART FOUR</a:t>
              </a:r>
              <a:endParaRPr lang="zh-CN" altLang="en-US" sz="3600" dirty="0">
                <a:solidFill>
                  <a:sysClr val="windowText" lastClr="000000">
                    <a:lumMod val="85000"/>
                    <a:lumOff val="15000"/>
                  </a:sysClr>
                </a:solidFill>
                <a:latin typeface="华文宋体" panose="02010600040101010101" pitchFamily="2" charset="-122"/>
                <a:ea typeface="华文宋体" panose="02010600040101010101" pitchFamily="2" charset="-122"/>
                <a:cs typeface="+mn-ea"/>
                <a:sym typeface="+mn-lt"/>
              </a:endParaRPr>
            </a:p>
          </p:txBody>
        </p:sp>
        <p:sp>
          <p:nvSpPr>
            <p:cNvPr id="9" name="矩形 8"/>
            <p:cNvSpPr/>
            <p:nvPr/>
          </p:nvSpPr>
          <p:spPr>
            <a:xfrm rot="180501" flipH="1" flipV="1">
              <a:off x="2363194" y="2435819"/>
              <a:ext cx="281594" cy="45719"/>
            </a:xfrm>
            <a:prstGeom prst="rect">
              <a:avLst/>
            </a:prstGeom>
            <a:solidFill>
              <a:srgbClr val="283A69"/>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dirty="0">
                <a:cs typeface="+mn-ea"/>
                <a:sym typeface="+mn-lt"/>
              </a:endParaRPr>
            </a:p>
          </p:txBody>
        </p:sp>
      </p:grpSp>
      <p:sp>
        <p:nvSpPr>
          <p:cNvPr id="2" name="文本框 1">
            <a:extLst>
              <a:ext uri="{FF2B5EF4-FFF2-40B4-BE49-F238E27FC236}">
                <a16:creationId xmlns:a16="http://schemas.microsoft.com/office/drawing/2014/main" id="{CB88A8BA-6F7E-2994-A113-F76A7CA87B9E}"/>
              </a:ext>
            </a:extLst>
          </p:cNvPr>
          <p:cNvSpPr txBox="1"/>
          <p:nvPr/>
        </p:nvSpPr>
        <p:spPr>
          <a:xfrm>
            <a:off x="1700784" y="2930113"/>
            <a:ext cx="8901079" cy="1015663"/>
          </a:xfrm>
          <a:prstGeom prst="rect">
            <a:avLst/>
          </a:prstGeom>
          <a:noFill/>
        </p:spPr>
        <p:txBody>
          <a:bodyPr wrap="square">
            <a:spAutoFit/>
          </a:bodyPr>
          <a:lstStyle/>
          <a:p>
            <a:r>
              <a:rPr lang="zh-CN" altLang="en-US" sz="6000" dirty="0">
                <a:solidFill>
                  <a:sysClr val="windowText" lastClr="000000">
                    <a:lumMod val="85000"/>
                    <a:lumOff val="15000"/>
                  </a:sysClr>
                </a:solidFill>
                <a:latin typeface="华光大标宋_CNKI" panose="02000500000000000000" pitchFamily="2" charset="-122"/>
                <a:ea typeface="华光大标宋_CNKI" panose="02000500000000000000" pitchFamily="2" charset="-122"/>
                <a:cs typeface="+mn-ea"/>
              </a:rPr>
              <a:t>操作系统如何分配设备的</a:t>
            </a:r>
          </a:p>
        </p:txBody>
      </p:sp>
    </p:spTree>
    <p:extLst>
      <p:ext uri="{BB962C8B-B14F-4D97-AF65-F5344CB8AC3E}">
        <p14:creationId xmlns:p14="http://schemas.microsoft.com/office/powerpoint/2010/main" val="1010107412"/>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fltVal val="0"/>
                                          </p:val>
                                        </p:tav>
                                        <p:tav tm="100000">
                                          <p:val>
                                            <p:strVal val="#ppt_w"/>
                                          </p:val>
                                        </p:tav>
                                      </p:tavLst>
                                    </p:anim>
                                    <p:anim calcmode="lin" valueType="num">
                                      <p:cBhvr>
                                        <p:cTn id="8" dur="1000" fill="hold"/>
                                        <p:tgtEl>
                                          <p:spTgt spid="42"/>
                                        </p:tgtEl>
                                        <p:attrNameLst>
                                          <p:attrName>ppt_h</p:attrName>
                                        </p:attrNameLst>
                                      </p:cBhvr>
                                      <p:tavLst>
                                        <p:tav tm="0">
                                          <p:val>
                                            <p:fltVal val="0"/>
                                          </p:val>
                                        </p:tav>
                                        <p:tav tm="100000">
                                          <p:val>
                                            <p:strVal val="#ppt_h"/>
                                          </p:val>
                                        </p:tav>
                                      </p:tavLst>
                                    </p:anim>
                                    <p:anim calcmode="lin" valueType="num">
                                      <p:cBhvr>
                                        <p:cTn id="9" dur="1000" fill="hold"/>
                                        <p:tgtEl>
                                          <p:spTgt spid="42"/>
                                        </p:tgtEl>
                                        <p:attrNameLst>
                                          <p:attrName>style.rotation</p:attrName>
                                        </p:attrNameLst>
                                      </p:cBhvr>
                                      <p:tavLst>
                                        <p:tav tm="0">
                                          <p:val>
                                            <p:fltVal val="90"/>
                                          </p:val>
                                        </p:tav>
                                        <p:tav tm="100000">
                                          <p:val>
                                            <p:fltVal val="0"/>
                                          </p:val>
                                        </p:tav>
                                      </p:tavLst>
                                    </p:anim>
                                    <p:animEffect transition="in" filter="fade">
                                      <p:cBhvr>
                                        <p:cTn id="10" dur="1000"/>
                                        <p:tgtEl>
                                          <p:spTgt spid="4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1000" fill="hold"/>
                                        <p:tgtEl>
                                          <p:spTgt spid="41"/>
                                        </p:tgtEl>
                                        <p:attrNameLst>
                                          <p:attrName>ppt_w</p:attrName>
                                        </p:attrNameLst>
                                      </p:cBhvr>
                                      <p:tavLst>
                                        <p:tav tm="0">
                                          <p:val>
                                            <p:fltVal val="0"/>
                                          </p:val>
                                        </p:tav>
                                        <p:tav tm="100000">
                                          <p:val>
                                            <p:strVal val="#ppt_w"/>
                                          </p:val>
                                        </p:tav>
                                      </p:tavLst>
                                    </p:anim>
                                    <p:anim calcmode="lin" valueType="num">
                                      <p:cBhvr>
                                        <p:cTn id="14" dur="1000" fill="hold"/>
                                        <p:tgtEl>
                                          <p:spTgt spid="41"/>
                                        </p:tgtEl>
                                        <p:attrNameLst>
                                          <p:attrName>ppt_h</p:attrName>
                                        </p:attrNameLst>
                                      </p:cBhvr>
                                      <p:tavLst>
                                        <p:tav tm="0">
                                          <p:val>
                                            <p:fltVal val="0"/>
                                          </p:val>
                                        </p:tav>
                                        <p:tav tm="100000">
                                          <p:val>
                                            <p:strVal val="#ppt_h"/>
                                          </p:val>
                                        </p:tav>
                                      </p:tavLst>
                                    </p:anim>
                                    <p:anim calcmode="lin" valueType="num">
                                      <p:cBhvr>
                                        <p:cTn id="15" dur="1000" fill="hold"/>
                                        <p:tgtEl>
                                          <p:spTgt spid="41"/>
                                        </p:tgtEl>
                                        <p:attrNameLst>
                                          <p:attrName>style.rotation</p:attrName>
                                        </p:attrNameLst>
                                      </p:cBhvr>
                                      <p:tavLst>
                                        <p:tav tm="0">
                                          <p:val>
                                            <p:fltVal val="90"/>
                                          </p:val>
                                        </p:tav>
                                        <p:tav tm="100000">
                                          <p:val>
                                            <p:fltVal val="0"/>
                                          </p:val>
                                        </p:tav>
                                      </p:tavLst>
                                    </p:anim>
                                    <p:animEffect transition="in" filter="fade">
                                      <p:cBhvr>
                                        <p:cTn id="16" dur="10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1000" fill="hold"/>
                                        <p:tgtEl>
                                          <p:spTgt spid="40"/>
                                        </p:tgtEl>
                                        <p:attrNameLst>
                                          <p:attrName>ppt_w</p:attrName>
                                        </p:attrNameLst>
                                      </p:cBhvr>
                                      <p:tavLst>
                                        <p:tav tm="0">
                                          <p:val>
                                            <p:fltVal val="0"/>
                                          </p:val>
                                        </p:tav>
                                        <p:tav tm="100000">
                                          <p:val>
                                            <p:strVal val="#ppt_w"/>
                                          </p:val>
                                        </p:tav>
                                      </p:tavLst>
                                    </p:anim>
                                    <p:anim calcmode="lin" valueType="num">
                                      <p:cBhvr>
                                        <p:cTn id="22" dur="1000" fill="hold"/>
                                        <p:tgtEl>
                                          <p:spTgt spid="40"/>
                                        </p:tgtEl>
                                        <p:attrNameLst>
                                          <p:attrName>ppt_h</p:attrName>
                                        </p:attrNameLst>
                                      </p:cBhvr>
                                      <p:tavLst>
                                        <p:tav tm="0">
                                          <p:val>
                                            <p:fltVal val="0"/>
                                          </p:val>
                                        </p:tav>
                                        <p:tav tm="100000">
                                          <p:val>
                                            <p:strVal val="#ppt_h"/>
                                          </p:val>
                                        </p:tav>
                                      </p:tavLst>
                                    </p:anim>
                                    <p:anim calcmode="lin" valueType="num">
                                      <p:cBhvr>
                                        <p:cTn id="23" dur="1000" fill="hold"/>
                                        <p:tgtEl>
                                          <p:spTgt spid="40"/>
                                        </p:tgtEl>
                                        <p:attrNameLst>
                                          <p:attrName>style.rotation</p:attrName>
                                        </p:attrNameLst>
                                      </p:cBhvr>
                                      <p:tavLst>
                                        <p:tav tm="0">
                                          <p:val>
                                            <p:fltVal val="90"/>
                                          </p:val>
                                        </p:tav>
                                        <p:tav tm="100000">
                                          <p:val>
                                            <p:fltVal val="0"/>
                                          </p:val>
                                        </p:tav>
                                      </p:tavLst>
                                    </p:anim>
                                    <p:animEffect transition="in" filter="fade">
                                      <p:cBhvr>
                                        <p:cTn id="24" dur="1000"/>
                                        <p:tgtEl>
                                          <p:spTgt spid="40"/>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1000" fill="hold"/>
                                        <p:tgtEl>
                                          <p:spTgt spid="39"/>
                                        </p:tgtEl>
                                        <p:attrNameLst>
                                          <p:attrName>ppt_w</p:attrName>
                                        </p:attrNameLst>
                                      </p:cBhvr>
                                      <p:tavLst>
                                        <p:tav tm="0">
                                          <p:val>
                                            <p:fltVal val="0"/>
                                          </p:val>
                                        </p:tav>
                                        <p:tav tm="100000">
                                          <p:val>
                                            <p:strVal val="#ppt_w"/>
                                          </p:val>
                                        </p:tav>
                                      </p:tavLst>
                                    </p:anim>
                                    <p:anim calcmode="lin" valueType="num">
                                      <p:cBhvr>
                                        <p:cTn id="34" dur="1000" fill="hold"/>
                                        <p:tgtEl>
                                          <p:spTgt spid="39"/>
                                        </p:tgtEl>
                                        <p:attrNameLst>
                                          <p:attrName>ppt_h</p:attrName>
                                        </p:attrNameLst>
                                      </p:cBhvr>
                                      <p:tavLst>
                                        <p:tav tm="0">
                                          <p:val>
                                            <p:fltVal val="0"/>
                                          </p:val>
                                        </p:tav>
                                        <p:tav tm="100000">
                                          <p:val>
                                            <p:strVal val="#ppt_h"/>
                                          </p:val>
                                        </p:tav>
                                      </p:tavLst>
                                    </p:anim>
                                    <p:anim calcmode="lin" valueType="num">
                                      <p:cBhvr>
                                        <p:cTn id="35" dur="1000" fill="hold"/>
                                        <p:tgtEl>
                                          <p:spTgt spid="39"/>
                                        </p:tgtEl>
                                        <p:attrNameLst>
                                          <p:attrName>style.rotation</p:attrName>
                                        </p:attrNameLst>
                                      </p:cBhvr>
                                      <p:tavLst>
                                        <p:tav tm="0">
                                          <p:val>
                                            <p:fltVal val="90"/>
                                          </p:val>
                                        </p:tav>
                                        <p:tav tm="100000">
                                          <p:val>
                                            <p:fltVal val="0"/>
                                          </p:val>
                                        </p:tav>
                                      </p:tavLst>
                                    </p:anim>
                                    <p:animEffect transition="in" filter="fade">
                                      <p:cBhvr>
                                        <p:cTn id="36" dur="1000"/>
                                        <p:tgtEl>
                                          <p:spTgt spid="39"/>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p:cTn id="39" dur="1000" fill="hold"/>
                                        <p:tgtEl>
                                          <p:spTgt spid="44"/>
                                        </p:tgtEl>
                                        <p:attrNameLst>
                                          <p:attrName>ppt_w</p:attrName>
                                        </p:attrNameLst>
                                      </p:cBhvr>
                                      <p:tavLst>
                                        <p:tav tm="0">
                                          <p:val>
                                            <p:fltVal val="0"/>
                                          </p:val>
                                        </p:tav>
                                        <p:tav tm="100000">
                                          <p:val>
                                            <p:strVal val="#ppt_w"/>
                                          </p:val>
                                        </p:tav>
                                      </p:tavLst>
                                    </p:anim>
                                    <p:anim calcmode="lin" valueType="num">
                                      <p:cBhvr>
                                        <p:cTn id="40" dur="1000" fill="hold"/>
                                        <p:tgtEl>
                                          <p:spTgt spid="44"/>
                                        </p:tgtEl>
                                        <p:attrNameLst>
                                          <p:attrName>ppt_h</p:attrName>
                                        </p:attrNameLst>
                                      </p:cBhvr>
                                      <p:tavLst>
                                        <p:tav tm="0">
                                          <p:val>
                                            <p:fltVal val="0"/>
                                          </p:val>
                                        </p:tav>
                                        <p:tav tm="100000">
                                          <p:val>
                                            <p:strVal val="#ppt_h"/>
                                          </p:val>
                                        </p:tav>
                                      </p:tavLst>
                                    </p:anim>
                                    <p:anim calcmode="lin" valueType="num">
                                      <p:cBhvr>
                                        <p:cTn id="41" dur="1000" fill="hold"/>
                                        <p:tgtEl>
                                          <p:spTgt spid="44"/>
                                        </p:tgtEl>
                                        <p:attrNameLst>
                                          <p:attrName>style.rotation</p:attrName>
                                        </p:attrNameLst>
                                      </p:cBhvr>
                                      <p:tavLst>
                                        <p:tav tm="0">
                                          <p:val>
                                            <p:fltVal val="90"/>
                                          </p:val>
                                        </p:tav>
                                        <p:tav tm="100000">
                                          <p:val>
                                            <p:fltVal val="0"/>
                                          </p:val>
                                        </p:tav>
                                      </p:tavLst>
                                    </p:anim>
                                    <p:animEffect transition="in" filter="fade">
                                      <p:cBhvr>
                                        <p:cTn id="42"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10" grpId="0" bldLvl="0" animBg="1"/>
      <p:bldP spid="39" grpId="0" bldLvl="0" animBg="1"/>
      <p:bldP spid="40" grpId="0" bldLvl="0" animBg="1"/>
      <p:bldP spid="4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cs typeface="+mn-ea"/>
                  <a:sym typeface="+mn-lt"/>
                </a:rPr>
                <a:t>Part 4</a:t>
              </a:r>
              <a:endParaRPr lang="zh-CN" altLang="en-US" sz="2400" dirty="0">
                <a:solidFill>
                  <a:schemeClr val="tx1">
                    <a:lumMod val="75000"/>
                    <a:lumOff val="25000"/>
                  </a:schemeClr>
                </a:solidFill>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35546" y="373100"/>
            <a:ext cx="8422405" cy="5219903"/>
            <a:chOff x="-50459" y="868112"/>
            <a:chExt cx="8422405" cy="5219903"/>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215841" y="868112"/>
              <a:ext cx="7618861" cy="584775"/>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      操作系统如何进行设备分配</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grpSp>
        <p:nvGrpSpPr>
          <p:cNvPr id="13" name="组合 12">
            <a:extLst>
              <a:ext uri="{FF2B5EF4-FFF2-40B4-BE49-F238E27FC236}">
                <a16:creationId xmlns:a16="http://schemas.microsoft.com/office/drawing/2014/main" id="{BDC75AFE-1B51-5627-F870-E430CB9D978B}"/>
              </a:ext>
            </a:extLst>
          </p:cNvPr>
          <p:cNvGrpSpPr/>
          <p:nvPr/>
        </p:nvGrpSpPr>
        <p:grpSpPr>
          <a:xfrm>
            <a:off x="1031240" y="1347446"/>
            <a:ext cx="11742150" cy="1084407"/>
            <a:chOff x="606581" y="2137145"/>
            <a:chExt cx="6531795" cy="1084407"/>
          </a:xfrm>
        </p:grpSpPr>
        <p:sp>
          <p:nvSpPr>
            <p:cNvPr id="21" name="椭圆 20">
              <a:extLst>
                <a:ext uri="{FF2B5EF4-FFF2-40B4-BE49-F238E27FC236}">
                  <a16:creationId xmlns:a16="http://schemas.microsoft.com/office/drawing/2014/main" id="{C1F46BF0-B7D3-714B-1BD8-2CCC319CD985}"/>
                </a:ext>
              </a:extLst>
            </p:cNvPr>
            <p:cNvSpPr/>
            <p:nvPr/>
          </p:nvSpPr>
          <p:spPr>
            <a:xfrm>
              <a:off x="1905303" y="2652723"/>
              <a:ext cx="568829" cy="56882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a:extLst>
                <a:ext uri="{FF2B5EF4-FFF2-40B4-BE49-F238E27FC236}">
                  <a16:creationId xmlns:a16="http://schemas.microsoft.com/office/drawing/2014/main" id="{E89291CD-A792-B04E-54AA-903F8657CB79}"/>
                </a:ext>
              </a:extLst>
            </p:cNvPr>
            <p:cNvSpPr txBox="1"/>
            <p:nvPr/>
          </p:nvSpPr>
          <p:spPr>
            <a:xfrm>
              <a:off x="606581" y="2137145"/>
              <a:ext cx="6531795" cy="507127"/>
            </a:xfrm>
            <a:prstGeom prst="rect">
              <a:avLst/>
            </a:prstGeom>
            <a:noFill/>
          </p:spPr>
          <p:txBody>
            <a:bodyPr wrap="square" rtlCol="0">
              <a:spAutoFit/>
            </a:bodyPr>
            <a:lstStyle/>
            <a:p>
              <a:pPr>
                <a:lnSpc>
                  <a:spcPct val="150000"/>
                </a:lnSpc>
              </a:pP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grpSp>
      <p:pic>
        <p:nvPicPr>
          <p:cNvPr id="8" name="图片 7">
            <a:extLst>
              <a:ext uri="{FF2B5EF4-FFF2-40B4-BE49-F238E27FC236}">
                <a16:creationId xmlns:a16="http://schemas.microsoft.com/office/drawing/2014/main" id="{3F033C88-07FF-9BBD-4551-59FD5449418F}"/>
              </a:ext>
            </a:extLst>
          </p:cNvPr>
          <p:cNvPicPr>
            <a:picLocks noChangeAspect="1"/>
          </p:cNvPicPr>
          <p:nvPr/>
        </p:nvPicPr>
        <p:blipFill>
          <a:blip r:embed="rId3"/>
          <a:stretch>
            <a:fillRect/>
          </a:stretch>
        </p:blipFill>
        <p:spPr>
          <a:xfrm>
            <a:off x="141790" y="1547211"/>
            <a:ext cx="11524010" cy="3763577"/>
          </a:xfrm>
          <a:prstGeom prst="rect">
            <a:avLst/>
          </a:prstGeom>
        </p:spPr>
      </p:pic>
    </p:spTree>
    <p:extLst>
      <p:ext uri="{BB962C8B-B14F-4D97-AF65-F5344CB8AC3E}">
        <p14:creationId xmlns:p14="http://schemas.microsoft.com/office/powerpoint/2010/main" val="641244918"/>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cs typeface="+mn-ea"/>
                  <a:sym typeface="+mn-lt"/>
                </a:rPr>
                <a:t>Part 4</a:t>
              </a:r>
              <a:endParaRPr lang="zh-CN" altLang="en-US" sz="2400" dirty="0">
                <a:solidFill>
                  <a:schemeClr val="tx1">
                    <a:lumMod val="75000"/>
                    <a:lumOff val="25000"/>
                  </a:schemeClr>
                </a:solidFill>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35546" y="373100"/>
            <a:ext cx="8422405" cy="5219903"/>
            <a:chOff x="-50459" y="868112"/>
            <a:chExt cx="8422405" cy="5219903"/>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215841" y="868112"/>
              <a:ext cx="7618861" cy="584775"/>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      操作系统如何进行设备分配</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grpSp>
        <p:nvGrpSpPr>
          <p:cNvPr id="13" name="组合 12">
            <a:extLst>
              <a:ext uri="{FF2B5EF4-FFF2-40B4-BE49-F238E27FC236}">
                <a16:creationId xmlns:a16="http://schemas.microsoft.com/office/drawing/2014/main" id="{BDC75AFE-1B51-5627-F870-E430CB9D978B}"/>
              </a:ext>
            </a:extLst>
          </p:cNvPr>
          <p:cNvGrpSpPr/>
          <p:nvPr/>
        </p:nvGrpSpPr>
        <p:grpSpPr>
          <a:xfrm>
            <a:off x="1031240" y="1347446"/>
            <a:ext cx="11742150" cy="1084407"/>
            <a:chOff x="606581" y="2137145"/>
            <a:chExt cx="6531795" cy="1084407"/>
          </a:xfrm>
        </p:grpSpPr>
        <p:sp>
          <p:nvSpPr>
            <p:cNvPr id="21" name="椭圆 20">
              <a:extLst>
                <a:ext uri="{FF2B5EF4-FFF2-40B4-BE49-F238E27FC236}">
                  <a16:creationId xmlns:a16="http://schemas.microsoft.com/office/drawing/2014/main" id="{C1F46BF0-B7D3-714B-1BD8-2CCC319CD985}"/>
                </a:ext>
              </a:extLst>
            </p:cNvPr>
            <p:cNvSpPr/>
            <p:nvPr/>
          </p:nvSpPr>
          <p:spPr>
            <a:xfrm>
              <a:off x="1905303" y="2652723"/>
              <a:ext cx="568829" cy="56882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a:extLst>
                <a:ext uri="{FF2B5EF4-FFF2-40B4-BE49-F238E27FC236}">
                  <a16:creationId xmlns:a16="http://schemas.microsoft.com/office/drawing/2014/main" id="{E89291CD-A792-B04E-54AA-903F8657CB79}"/>
                </a:ext>
              </a:extLst>
            </p:cNvPr>
            <p:cNvSpPr txBox="1"/>
            <p:nvPr/>
          </p:nvSpPr>
          <p:spPr>
            <a:xfrm>
              <a:off x="606581" y="2137145"/>
              <a:ext cx="6531795" cy="507127"/>
            </a:xfrm>
            <a:prstGeom prst="rect">
              <a:avLst/>
            </a:prstGeom>
            <a:noFill/>
          </p:spPr>
          <p:txBody>
            <a:bodyPr wrap="square" rtlCol="0">
              <a:spAutoFit/>
            </a:bodyPr>
            <a:lstStyle/>
            <a:p>
              <a:pPr>
                <a:lnSpc>
                  <a:spcPct val="150000"/>
                </a:lnSpc>
              </a:pP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grpSp>
      <p:pic>
        <p:nvPicPr>
          <p:cNvPr id="4" name="图片 3">
            <a:extLst>
              <a:ext uri="{FF2B5EF4-FFF2-40B4-BE49-F238E27FC236}">
                <a16:creationId xmlns:a16="http://schemas.microsoft.com/office/drawing/2014/main" id="{0A911323-F857-6684-FA1B-ABDA6124B51D}"/>
              </a:ext>
            </a:extLst>
          </p:cNvPr>
          <p:cNvPicPr>
            <a:picLocks noChangeAspect="1"/>
          </p:cNvPicPr>
          <p:nvPr/>
        </p:nvPicPr>
        <p:blipFill>
          <a:blip r:embed="rId3"/>
          <a:stretch>
            <a:fillRect/>
          </a:stretch>
        </p:blipFill>
        <p:spPr>
          <a:xfrm>
            <a:off x="163903" y="1394320"/>
            <a:ext cx="11671540" cy="4116234"/>
          </a:xfrm>
          <a:prstGeom prst="rect">
            <a:avLst/>
          </a:prstGeom>
        </p:spPr>
      </p:pic>
    </p:spTree>
    <p:extLst>
      <p:ext uri="{BB962C8B-B14F-4D97-AF65-F5344CB8AC3E}">
        <p14:creationId xmlns:p14="http://schemas.microsoft.com/office/powerpoint/2010/main" val="3186176080"/>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cs typeface="+mn-ea"/>
                  <a:sym typeface="+mn-lt"/>
                </a:rPr>
                <a:t>Part 4</a:t>
              </a:r>
              <a:endParaRPr lang="zh-CN" altLang="en-US" sz="2400" dirty="0">
                <a:solidFill>
                  <a:schemeClr val="tx1">
                    <a:lumMod val="75000"/>
                    <a:lumOff val="25000"/>
                  </a:schemeClr>
                </a:solidFill>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35546" y="373100"/>
            <a:ext cx="8422405" cy="5219903"/>
            <a:chOff x="-50459" y="868112"/>
            <a:chExt cx="8422405" cy="5219903"/>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215841" y="868112"/>
              <a:ext cx="7618861" cy="584775"/>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      操作系统如何进行设备分配</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grpSp>
        <p:nvGrpSpPr>
          <p:cNvPr id="13" name="组合 12">
            <a:extLst>
              <a:ext uri="{FF2B5EF4-FFF2-40B4-BE49-F238E27FC236}">
                <a16:creationId xmlns:a16="http://schemas.microsoft.com/office/drawing/2014/main" id="{BDC75AFE-1B51-5627-F870-E430CB9D978B}"/>
              </a:ext>
            </a:extLst>
          </p:cNvPr>
          <p:cNvGrpSpPr/>
          <p:nvPr/>
        </p:nvGrpSpPr>
        <p:grpSpPr>
          <a:xfrm>
            <a:off x="1031240" y="1347446"/>
            <a:ext cx="11742150" cy="1084407"/>
            <a:chOff x="606581" y="2137145"/>
            <a:chExt cx="6531795" cy="1084407"/>
          </a:xfrm>
        </p:grpSpPr>
        <p:sp>
          <p:nvSpPr>
            <p:cNvPr id="21" name="椭圆 20">
              <a:extLst>
                <a:ext uri="{FF2B5EF4-FFF2-40B4-BE49-F238E27FC236}">
                  <a16:creationId xmlns:a16="http://schemas.microsoft.com/office/drawing/2014/main" id="{C1F46BF0-B7D3-714B-1BD8-2CCC319CD985}"/>
                </a:ext>
              </a:extLst>
            </p:cNvPr>
            <p:cNvSpPr/>
            <p:nvPr/>
          </p:nvSpPr>
          <p:spPr>
            <a:xfrm>
              <a:off x="1905303" y="2652723"/>
              <a:ext cx="568829" cy="56882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a:extLst>
                <a:ext uri="{FF2B5EF4-FFF2-40B4-BE49-F238E27FC236}">
                  <a16:creationId xmlns:a16="http://schemas.microsoft.com/office/drawing/2014/main" id="{E89291CD-A792-B04E-54AA-903F8657CB79}"/>
                </a:ext>
              </a:extLst>
            </p:cNvPr>
            <p:cNvSpPr txBox="1"/>
            <p:nvPr/>
          </p:nvSpPr>
          <p:spPr>
            <a:xfrm>
              <a:off x="606581" y="2137145"/>
              <a:ext cx="6531795" cy="507127"/>
            </a:xfrm>
            <a:prstGeom prst="rect">
              <a:avLst/>
            </a:prstGeom>
            <a:noFill/>
          </p:spPr>
          <p:txBody>
            <a:bodyPr wrap="square" rtlCol="0">
              <a:spAutoFit/>
            </a:bodyPr>
            <a:lstStyle/>
            <a:p>
              <a:pPr>
                <a:lnSpc>
                  <a:spcPct val="150000"/>
                </a:lnSpc>
              </a:pP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grpSp>
      <p:pic>
        <p:nvPicPr>
          <p:cNvPr id="4" name="图片 3">
            <a:extLst>
              <a:ext uri="{FF2B5EF4-FFF2-40B4-BE49-F238E27FC236}">
                <a16:creationId xmlns:a16="http://schemas.microsoft.com/office/drawing/2014/main" id="{0B07C98E-518B-E40B-B18D-99252DDC9D36}"/>
              </a:ext>
            </a:extLst>
          </p:cNvPr>
          <p:cNvPicPr>
            <a:picLocks noChangeAspect="1"/>
          </p:cNvPicPr>
          <p:nvPr/>
        </p:nvPicPr>
        <p:blipFill>
          <a:blip r:embed="rId3"/>
          <a:stretch>
            <a:fillRect/>
          </a:stretch>
        </p:blipFill>
        <p:spPr>
          <a:xfrm>
            <a:off x="665252" y="1338995"/>
            <a:ext cx="11111282" cy="4045181"/>
          </a:xfrm>
          <a:prstGeom prst="rect">
            <a:avLst/>
          </a:prstGeom>
        </p:spPr>
      </p:pic>
    </p:spTree>
    <p:extLst>
      <p:ext uri="{BB962C8B-B14F-4D97-AF65-F5344CB8AC3E}">
        <p14:creationId xmlns:p14="http://schemas.microsoft.com/office/powerpoint/2010/main" val="3890943811"/>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5"/>
          <p:cNvSpPr/>
          <p:nvPr/>
        </p:nvSpPr>
        <p:spPr>
          <a:xfrm flipH="1" flipV="1">
            <a:off x="-90805" y="-70485"/>
            <a:ext cx="5184140" cy="2310765"/>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solidFill>
            <a:srgbClr val="283A69"/>
          </a:solidFill>
          <a:ln>
            <a:noFill/>
          </a:ln>
          <a:effectLst>
            <a:outerShdw blurRad="609600" dist="152400" dir="2154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41" name="椭圆 40"/>
          <p:cNvSpPr/>
          <p:nvPr/>
        </p:nvSpPr>
        <p:spPr>
          <a:xfrm>
            <a:off x="286035" y="5509555"/>
            <a:ext cx="1101045" cy="1101045"/>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2" name="椭圆 41"/>
          <p:cNvSpPr/>
          <p:nvPr/>
        </p:nvSpPr>
        <p:spPr>
          <a:xfrm>
            <a:off x="2331375" y="5715629"/>
            <a:ext cx="180331" cy="180331"/>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0" name="椭圆 9"/>
          <p:cNvSpPr/>
          <p:nvPr/>
        </p:nvSpPr>
        <p:spPr>
          <a:xfrm>
            <a:off x="8437261" y="73563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0" name="椭圆 39"/>
          <p:cNvSpPr/>
          <p:nvPr/>
        </p:nvSpPr>
        <p:spPr>
          <a:xfrm>
            <a:off x="4761591" y="1399002"/>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4" name="椭圆 43"/>
          <p:cNvSpPr/>
          <p:nvPr/>
        </p:nvSpPr>
        <p:spPr>
          <a:xfrm>
            <a:off x="11244851" y="899406"/>
            <a:ext cx="704329" cy="704329"/>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nvGrpSpPr>
          <p:cNvPr id="4" name="组合 3"/>
          <p:cNvGrpSpPr/>
          <p:nvPr/>
        </p:nvGrpSpPr>
        <p:grpSpPr>
          <a:xfrm>
            <a:off x="2060864" y="2044877"/>
            <a:ext cx="8688154" cy="2337872"/>
            <a:chOff x="-742026" y="1657527"/>
            <a:chExt cx="8688154" cy="2337872"/>
          </a:xfrm>
        </p:grpSpPr>
        <p:sp>
          <p:nvSpPr>
            <p:cNvPr id="5" name="文本框 4"/>
            <p:cNvSpPr txBox="1"/>
            <p:nvPr/>
          </p:nvSpPr>
          <p:spPr>
            <a:xfrm>
              <a:off x="-742026" y="2979736"/>
              <a:ext cx="8688154" cy="1015663"/>
            </a:xfrm>
            <a:prstGeom prst="rect">
              <a:avLst/>
            </a:prstGeom>
            <a:noFill/>
          </p:spPr>
          <p:txBody>
            <a:bodyPr wrap="square" rtlCol="0">
              <a:spAutoFit/>
            </a:bodyPr>
            <a:lstStyle/>
            <a:p>
              <a:r>
                <a:rPr lang="zh-CN" altLang="en-US" sz="6000" dirty="0">
                  <a:solidFill>
                    <a:sysClr val="windowText" lastClr="000000">
                      <a:lumMod val="85000"/>
                      <a:lumOff val="15000"/>
                    </a:sysClr>
                  </a:solidFill>
                  <a:latin typeface="华光大标宋_CNKI" panose="02000500000000000000" pitchFamily="2" charset="-122"/>
                  <a:ea typeface="华光大标宋_CNKI" panose="02000500000000000000" pitchFamily="2" charset="-122"/>
                  <a:cs typeface="+mn-ea"/>
                  <a:sym typeface="+mn-lt"/>
                </a:rPr>
                <a:t>设备分配中的数据结构？</a:t>
              </a:r>
            </a:p>
          </p:txBody>
        </p:sp>
        <p:grpSp>
          <p:nvGrpSpPr>
            <p:cNvPr id="7" name="组合 6"/>
            <p:cNvGrpSpPr/>
            <p:nvPr/>
          </p:nvGrpSpPr>
          <p:grpSpPr>
            <a:xfrm>
              <a:off x="1726582" y="1657527"/>
              <a:ext cx="3279402" cy="847625"/>
              <a:chOff x="1726582" y="1629028"/>
              <a:chExt cx="3279402" cy="847625"/>
            </a:xfrm>
          </p:grpSpPr>
          <p:sp>
            <p:nvSpPr>
              <p:cNvPr id="8" name="文本框 7"/>
              <p:cNvSpPr txBox="1"/>
              <p:nvPr/>
            </p:nvSpPr>
            <p:spPr>
              <a:xfrm>
                <a:off x="1726582" y="1629028"/>
                <a:ext cx="3279402" cy="646331"/>
              </a:xfrm>
              <a:prstGeom prst="rect">
                <a:avLst/>
              </a:prstGeom>
              <a:noFill/>
            </p:spPr>
            <p:txBody>
              <a:bodyPr wrap="square" rtlCol="0">
                <a:spAutoFit/>
              </a:bodyPr>
              <a:lstStyle/>
              <a:p>
                <a:r>
                  <a:rPr lang="en-US" altLang="zh-CN" sz="3600" dirty="0">
                    <a:solidFill>
                      <a:sysClr val="windowText" lastClr="000000">
                        <a:lumMod val="85000"/>
                        <a:lumOff val="15000"/>
                      </a:sysClr>
                    </a:solidFill>
                    <a:cs typeface="+mn-ea"/>
                    <a:sym typeface="+mn-lt"/>
                  </a:rPr>
                  <a:t>PART ONE</a:t>
                </a:r>
                <a:endParaRPr lang="zh-CN" altLang="en-US" sz="3600" dirty="0">
                  <a:solidFill>
                    <a:sysClr val="windowText" lastClr="000000">
                      <a:lumMod val="85000"/>
                      <a:lumOff val="15000"/>
                    </a:sysClr>
                  </a:solidFill>
                  <a:cs typeface="+mn-ea"/>
                  <a:sym typeface="+mn-lt"/>
                </a:endParaRPr>
              </a:p>
            </p:txBody>
          </p:sp>
          <p:sp>
            <p:nvSpPr>
              <p:cNvPr id="9" name="矩形 8"/>
              <p:cNvSpPr/>
              <p:nvPr/>
            </p:nvSpPr>
            <p:spPr>
              <a:xfrm>
                <a:off x="2613989" y="2430934"/>
                <a:ext cx="512752" cy="45719"/>
              </a:xfrm>
              <a:prstGeom prst="rect">
                <a:avLst/>
              </a:prstGeom>
              <a:solidFill>
                <a:srgbClr val="283A69"/>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fltVal val="0"/>
                                          </p:val>
                                        </p:tav>
                                        <p:tav tm="100000">
                                          <p:val>
                                            <p:strVal val="#ppt_w"/>
                                          </p:val>
                                        </p:tav>
                                      </p:tavLst>
                                    </p:anim>
                                    <p:anim calcmode="lin" valueType="num">
                                      <p:cBhvr>
                                        <p:cTn id="8" dur="1000" fill="hold"/>
                                        <p:tgtEl>
                                          <p:spTgt spid="42"/>
                                        </p:tgtEl>
                                        <p:attrNameLst>
                                          <p:attrName>ppt_h</p:attrName>
                                        </p:attrNameLst>
                                      </p:cBhvr>
                                      <p:tavLst>
                                        <p:tav tm="0">
                                          <p:val>
                                            <p:fltVal val="0"/>
                                          </p:val>
                                        </p:tav>
                                        <p:tav tm="100000">
                                          <p:val>
                                            <p:strVal val="#ppt_h"/>
                                          </p:val>
                                        </p:tav>
                                      </p:tavLst>
                                    </p:anim>
                                    <p:anim calcmode="lin" valueType="num">
                                      <p:cBhvr>
                                        <p:cTn id="9" dur="1000" fill="hold"/>
                                        <p:tgtEl>
                                          <p:spTgt spid="42"/>
                                        </p:tgtEl>
                                        <p:attrNameLst>
                                          <p:attrName>style.rotation</p:attrName>
                                        </p:attrNameLst>
                                      </p:cBhvr>
                                      <p:tavLst>
                                        <p:tav tm="0">
                                          <p:val>
                                            <p:fltVal val="90"/>
                                          </p:val>
                                        </p:tav>
                                        <p:tav tm="100000">
                                          <p:val>
                                            <p:fltVal val="0"/>
                                          </p:val>
                                        </p:tav>
                                      </p:tavLst>
                                    </p:anim>
                                    <p:animEffect transition="in" filter="fade">
                                      <p:cBhvr>
                                        <p:cTn id="10" dur="1000"/>
                                        <p:tgtEl>
                                          <p:spTgt spid="4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1000" fill="hold"/>
                                        <p:tgtEl>
                                          <p:spTgt spid="41"/>
                                        </p:tgtEl>
                                        <p:attrNameLst>
                                          <p:attrName>ppt_w</p:attrName>
                                        </p:attrNameLst>
                                      </p:cBhvr>
                                      <p:tavLst>
                                        <p:tav tm="0">
                                          <p:val>
                                            <p:fltVal val="0"/>
                                          </p:val>
                                        </p:tav>
                                        <p:tav tm="100000">
                                          <p:val>
                                            <p:strVal val="#ppt_w"/>
                                          </p:val>
                                        </p:tav>
                                      </p:tavLst>
                                    </p:anim>
                                    <p:anim calcmode="lin" valueType="num">
                                      <p:cBhvr>
                                        <p:cTn id="14" dur="1000" fill="hold"/>
                                        <p:tgtEl>
                                          <p:spTgt spid="41"/>
                                        </p:tgtEl>
                                        <p:attrNameLst>
                                          <p:attrName>ppt_h</p:attrName>
                                        </p:attrNameLst>
                                      </p:cBhvr>
                                      <p:tavLst>
                                        <p:tav tm="0">
                                          <p:val>
                                            <p:fltVal val="0"/>
                                          </p:val>
                                        </p:tav>
                                        <p:tav tm="100000">
                                          <p:val>
                                            <p:strVal val="#ppt_h"/>
                                          </p:val>
                                        </p:tav>
                                      </p:tavLst>
                                    </p:anim>
                                    <p:anim calcmode="lin" valueType="num">
                                      <p:cBhvr>
                                        <p:cTn id="15" dur="1000" fill="hold"/>
                                        <p:tgtEl>
                                          <p:spTgt spid="41"/>
                                        </p:tgtEl>
                                        <p:attrNameLst>
                                          <p:attrName>style.rotation</p:attrName>
                                        </p:attrNameLst>
                                      </p:cBhvr>
                                      <p:tavLst>
                                        <p:tav tm="0">
                                          <p:val>
                                            <p:fltVal val="90"/>
                                          </p:val>
                                        </p:tav>
                                        <p:tav tm="100000">
                                          <p:val>
                                            <p:fltVal val="0"/>
                                          </p:val>
                                        </p:tav>
                                      </p:tavLst>
                                    </p:anim>
                                    <p:animEffect transition="in" filter="fade">
                                      <p:cBhvr>
                                        <p:cTn id="16" dur="10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1000" fill="hold"/>
                                        <p:tgtEl>
                                          <p:spTgt spid="40"/>
                                        </p:tgtEl>
                                        <p:attrNameLst>
                                          <p:attrName>ppt_w</p:attrName>
                                        </p:attrNameLst>
                                      </p:cBhvr>
                                      <p:tavLst>
                                        <p:tav tm="0">
                                          <p:val>
                                            <p:fltVal val="0"/>
                                          </p:val>
                                        </p:tav>
                                        <p:tav tm="100000">
                                          <p:val>
                                            <p:strVal val="#ppt_w"/>
                                          </p:val>
                                        </p:tav>
                                      </p:tavLst>
                                    </p:anim>
                                    <p:anim calcmode="lin" valueType="num">
                                      <p:cBhvr>
                                        <p:cTn id="22" dur="1000" fill="hold"/>
                                        <p:tgtEl>
                                          <p:spTgt spid="40"/>
                                        </p:tgtEl>
                                        <p:attrNameLst>
                                          <p:attrName>ppt_h</p:attrName>
                                        </p:attrNameLst>
                                      </p:cBhvr>
                                      <p:tavLst>
                                        <p:tav tm="0">
                                          <p:val>
                                            <p:fltVal val="0"/>
                                          </p:val>
                                        </p:tav>
                                        <p:tav tm="100000">
                                          <p:val>
                                            <p:strVal val="#ppt_h"/>
                                          </p:val>
                                        </p:tav>
                                      </p:tavLst>
                                    </p:anim>
                                    <p:anim calcmode="lin" valueType="num">
                                      <p:cBhvr>
                                        <p:cTn id="23" dur="1000" fill="hold"/>
                                        <p:tgtEl>
                                          <p:spTgt spid="40"/>
                                        </p:tgtEl>
                                        <p:attrNameLst>
                                          <p:attrName>style.rotation</p:attrName>
                                        </p:attrNameLst>
                                      </p:cBhvr>
                                      <p:tavLst>
                                        <p:tav tm="0">
                                          <p:val>
                                            <p:fltVal val="90"/>
                                          </p:val>
                                        </p:tav>
                                        <p:tav tm="100000">
                                          <p:val>
                                            <p:fltVal val="0"/>
                                          </p:val>
                                        </p:tav>
                                      </p:tavLst>
                                    </p:anim>
                                    <p:animEffect transition="in" filter="fade">
                                      <p:cBhvr>
                                        <p:cTn id="24" dur="1000"/>
                                        <p:tgtEl>
                                          <p:spTgt spid="40"/>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fltVal val="0"/>
                                          </p:val>
                                        </p:tav>
                                        <p:tav tm="100000">
                                          <p:val>
                                            <p:strVal val="#ppt_w"/>
                                          </p:val>
                                        </p:tav>
                                      </p:tavLst>
                                    </p:anim>
                                    <p:anim calcmode="lin" valueType="num">
                                      <p:cBhvr>
                                        <p:cTn id="34" dur="1000" fill="hold"/>
                                        <p:tgtEl>
                                          <p:spTgt spid="44"/>
                                        </p:tgtEl>
                                        <p:attrNameLst>
                                          <p:attrName>ppt_h</p:attrName>
                                        </p:attrNameLst>
                                      </p:cBhvr>
                                      <p:tavLst>
                                        <p:tav tm="0">
                                          <p:val>
                                            <p:fltVal val="0"/>
                                          </p:val>
                                        </p:tav>
                                        <p:tav tm="100000">
                                          <p:val>
                                            <p:strVal val="#ppt_h"/>
                                          </p:val>
                                        </p:tav>
                                      </p:tavLst>
                                    </p:anim>
                                    <p:anim calcmode="lin" valueType="num">
                                      <p:cBhvr>
                                        <p:cTn id="35" dur="1000" fill="hold"/>
                                        <p:tgtEl>
                                          <p:spTgt spid="44"/>
                                        </p:tgtEl>
                                        <p:attrNameLst>
                                          <p:attrName>style.rotation</p:attrName>
                                        </p:attrNameLst>
                                      </p:cBhvr>
                                      <p:tavLst>
                                        <p:tav tm="0">
                                          <p:val>
                                            <p:fltVal val="90"/>
                                          </p:val>
                                        </p:tav>
                                        <p:tav tm="100000">
                                          <p:val>
                                            <p:fltVal val="0"/>
                                          </p:val>
                                        </p:tav>
                                      </p:tavLst>
                                    </p:anim>
                                    <p:animEffect transition="in" filter="fade">
                                      <p:cBhvr>
                                        <p:cTn id="36" dur="1000"/>
                                        <p:tgtEl>
                                          <p:spTgt spid="44"/>
                                        </p:tgtEl>
                                      </p:cBhvr>
                                    </p:animEffect>
                                  </p:childTnLst>
                                </p:cTn>
                              </p:par>
                            </p:childTnLst>
                          </p:cTn>
                        </p:par>
                        <p:par>
                          <p:cTn id="37" fill="hold">
                            <p:stCondLst>
                              <p:cond delay="1000"/>
                            </p:stCondLst>
                            <p:childTnLst>
                              <p:par>
                                <p:cTn id="38" presetID="22" presetClass="entr" presetSubtype="4"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10" grpId="0" bldLvl="0" animBg="1"/>
      <p:bldP spid="40" grpId="0" bldLvl="0" animBg="1"/>
      <p:bldP spid="44"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cs typeface="+mn-ea"/>
                  <a:sym typeface="+mn-lt"/>
                </a:rPr>
                <a:t>Part 4</a:t>
              </a:r>
              <a:endParaRPr lang="zh-CN" altLang="en-US" sz="2400" dirty="0">
                <a:solidFill>
                  <a:schemeClr val="tx1">
                    <a:lumMod val="75000"/>
                    <a:lumOff val="25000"/>
                  </a:schemeClr>
                </a:solidFill>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35546" y="373100"/>
            <a:ext cx="8422405" cy="5219903"/>
            <a:chOff x="-50459" y="868112"/>
            <a:chExt cx="8422405" cy="5219903"/>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215841" y="868112"/>
              <a:ext cx="7618861" cy="584775"/>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      操作系统如何进行设备分配</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grpSp>
        <p:nvGrpSpPr>
          <p:cNvPr id="13" name="组合 12">
            <a:extLst>
              <a:ext uri="{FF2B5EF4-FFF2-40B4-BE49-F238E27FC236}">
                <a16:creationId xmlns:a16="http://schemas.microsoft.com/office/drawing/2014/main" id="{BDC75AFE-1B51-5627-F870-E430CB9D978B}"/>
              </a:ext>
            </a:extLst>
          </p:cNvPr>
          <p:cNvGrpSpPr/>
          <p:nvPr/>
        </p:nvGrpSpPr>
        <p:grpSpPr>
          <a:xfrm>
            <a:off x="1031240" y="1347446"/>
            <a:ext cx="11742150" cy="1084407"/>
            <a:chOff x="606581" y="2137145"/>
            <a:chExt cx="6531795" cy="1084407"/>
          </a:xfrm>
        </p:grpSpPr>
        <p:sp>
          <p:nvSpPr>
            <p:cNvPr id="21" name="椭圆 20">
              <a:extLst>
                <a:ext uri="{FF2B5EF4-FFF2-40B4-BE49-F238E27FC236}">
                  <a16:creationId xmlns:a16="http://schemas.microsoft.com/office/drawing/2014/main" id="{C1F46BF0-B7D3-714B-1BD8-2CCC319CD985}"/>
                </a:ext>
              </a:extLst>
            </p:cNvPr>
            <p:cNvSpPr/>
            <p:nvPr/>
          </p:nvSpPr>
          <p:spPr>
            <a:xfrm>
              <a:off x="1905303" y="2652723"/>
              <a:ext cx="568829" cy="56882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a:extLst>
                <a:ext uri="{FF2B5EF4-FFF2-40B4-BE49-F238E27FC236}">
                  <a16:creationId xmlns:a16="http://schemas.microsoft.com/office/drawing/2014/main" id="{E89291CD-A792-B04E-54AA-903F8657CB79}"/>
                </a:ext>
              </a:extLst>
            </p:cNvPr>
            <p:cNvSpPr txBox="1"/>
            <p:nvPr/>
          </p:nvSpPr>
          <p:spPr>
            <a:xfrm>
              <a:off x="606581" y="2137145"/>
              <a:ext cx="6531795" cy="507127"/>
            </a:xfrm>
            <a:prstGeom prst="rect">
              <a:avLst/>
            </a:prstGeom>
            <a:noFill/>
          </p:spPr>
          <p:txBody>
            <a:bodyPr wrap="square" rtlCol="0">
              <a:spAutoFit/>
            </a:bodyPr>
            <a:lstStyle/>
            <a:p>
              <a:pPr>
                <a:lnSpc>
                  <a:spcPct val="150000"/>
                </a:lnSpc>
              </a:pP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grpSp>
      <p:pic>
        <p:nvPicPr>
          <p:cNvPr id="4" name="图片 3">
            <a:extLst>
              <a:ext uri="{FF2B5EF4-FFF2-40B4-BE49-F238E27FC236}">
                <a16:creationId xmlns:a16="http://schemas.microsoft.com/office/drawing/2014/main" id="{4F3A8F51-72E8-8586-0A6B-599A7FCF2AA6}"/>
              </a:ext>
            </a:extLst>
          </p:cNvPr>
          <p:cNvPicPr>
            <a:picLocks noChangeAspect="1"/>
          </p:cNvPicPr>
          <p:nvPr/>
        </p:nvPicPr>
        <p:blipFill>
          <a:blip r:embed="rId3"/>
          <a:stretch>
            <a:fillRect/>
          </a:stretch>
        </p:blipFill>
        <p:spPr>
          <a:xfrm>
            <a:off x="901846" y="1601009"/>
            <a:ext cx="10912147" cy="3323364"/>
          </a:xfrm>
          <a:prstGeom prst="rect">
            <a:avLst/>
          </a:prstGeom>
        </p:spPr>
      </p:pic>
      <p:pic>
        <p:nvPicPr>
          <p:cNvPr id="7" name="图片 6">
            <a:extLst>
              <a:ext uri="{FF2B5EF4-FFF2-40B4-BE49-F238E27FC236}">
                <a16:creationId xmlns:a16="http://schemas.microsoft.com/office/drawing/2014/main" id="{4C09B24B-3A43-6E87-46DE-1A3E5EE13A82}"/>
              </a:ext>
            </a:extLst>
          </p:cNvPr>
          <p:cNvPicPr>
            <a:picLocks noChangeAspect="1"/>
          </p:cNvPicPr>
          <p:nvPr/>
        </p:nvPicPr>
        <p:blipFill>
          <a:blip r:embed="rId4"/>
          <a:stretch>
            <a:fillRect/>
          </a:stretch>
        </p:blipFill>
        <p:spPr>
          <a:xfrm>
            <a:off x="280740" y="5366945"/>
            <a:ext cx="11833621" cy="803687"/>
          </a:xfrm>
          <a:prstGeom prst="rect">
            <a:avLst/>
          </a:prstGeom>
        </p:spPr>
      </p:pic>
    </p:spTree>
    <p:extLst>
      <p:ext uri="{BB962C8B-B14F-4D97-AF65-F5344CB8AC3E}">
        <p14:creationId xmlns:p14="http://schemas.microsoft.com/office/powerpoint/2010/main" val="2046496565"/>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cs typeface="+mn-ea"/>
                  <a:sym typeface="+mn-lt"/>
                </a:rPr>
                <a:t>Part 4</a:t>
              </a:r>
              <a:endParaRPr lang="zh-CN" altLang="en-US" sz="2400" dirty="0">
                <a:solidFill>
                  <a:schemeClr val="tx1">
                    <a:lumMod val="75000"/>
                    <a:lumOff val="25000"/>
                  </a:schemeClr>
                </a:solidFill>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35546" y="373100"/>
            <a:ext cx="8422405" cy="5219903"/>
            <a:chOff x="-50459" y="868112"/>
            <a:chExt cx="8422405" cy="5219903"/>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215841" y="868112"/>
              <a:ext cx="7618861" cy="584775"/>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      操作系统如何进行设备分配</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grpSp>
        <p:nvGrpSpPr>
          <p:cNvPr id="13" name="组合 12">
            <a:extLst>
              <a:ext uri="{FF2B5EF4-FFF2-40B4-BE49-F238E27FC236}">
                <a16:creationId xmlns:a16="http://schemas.microsoft.com/office/drawing/2014/main" id="{BDC75AFE-1B51-5627-F870-E430CB9D978B}"/>
              </a:ext>
            </a:extLst>
          </p:cNvPr>
          <p:cNvGrpSpPr/>
          <p:nvPr/>
        </p:nvGrpSpPr>
        <p:grpSpPr>
          <a:xfrm>
            <a:off x="1031240" y="1347446"/>
            <a:ext cx="11742150" cy="1084407"/>
            <a:chOff x="606581" y="2137145"/>
            <a:chExt cx="6531795" cy="1084407"/>
          </a:xfrm>
        </p:grpSpPr>
        <p:sp>
          <p:nvSpPr>
            <p:cNvPr id="21" name="椭圆 20">
              <a:extLst>
                <a:ext uri="{FF2B5EF4-FFF2-40B4-BE49-F238E27FC236}">
                  <a16:creationId xmlns:a16="http://schemas.microsoft.com/office/drawing/2014/main" id="{C1F46BF0-B7D3-714B-1BD8-2CCC319CD985}"/>
                </a:ext>
              </a:extLst>
            </p:cNvPr>
            <p:cNvSpPr/>
            <p:nvPr/>
          </p:nvSpPr>
          <p:spPr>
            <a:xfrm>
              <a:off x="1905303" y="2652723"/>
              <a:ext cx="568829" cy="56882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a:extLst>
                <a:ext uri="{FF2B5EF4-FFF2-40B4-BE49-F238E27FC236}">
                  <a16:creationId xmlns:a16="http://schemas.microsoft.com/office/drawing/2014/main" id="{E89291CD-A792-B04E-54AA-903F8657CB79}"/>
                </a:ext>
              </a:extLst>
            </p:cNvPr>
            <p:cNvSpPr txBox="1"/>
            <p:nvPr/>
          </p:nvSpPr>
          <p:spPr>
            <a:xfrm>
              <a:off x="606581" y="2137145"/>
              <a:ext cx="6531795" cy="507127"/>
            </a:xfrm>
            <a:prstGeom prst="rect">
              <a:avLst/>
            </a:prstGeom>
            <a:noFill/>
          </p:spPr>
          <p:txBody>
            <a:bodyPr wrap="square" rtlCol="0">
              <a:spAutoFit/>
            </a:bodyPr>
            <a:lstStyle/>
            <a:p>
              <a:pPr>
                <a:lnSpc>
                  <a:spcPct val="150000"/>
                </a:lnSpc>
              </a:pP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grpSp>
      <p:pic>
        <p:nvPicPr>
          <p:cNvPr id="4" name="图片 3">
            <a:extLst>
              <a:ext uri="{FF2B5EF4-FFF2-40B4-BE49-F238E27FC236}">
                <a16:creationId xmlns:a16="http://schemas.microsoft.com/office/drawing/2014/main" id="{9E4C0BC1-A480-0416-3DAF-FF6FDC504232}"/>
              </a:ext>
            </a:extLst>
          </p:cNvPr>
          <p:cNvPicPr>
            <a:picLocks noChangeAspect="1"/>
          </p:cNvPicPr>
          <p:nvPr/>
        </p:nvPicPr>
        <p:blipFill>
          <a:blip r:embed="rId3"/>
          <a:stretch>
            <a:fillRect/>
          </a:stretch>
        </p:blipFill>
        <p:spPr>
          <a:xfrm>
            <a:off x="1369733" y="1225849"/>
            <a:ext cx="8436423" cy="2159927"/>
          </a:xfrm>
          <a:prstGeom prst="rect">
            <a:avLst/>
          </a:prstGeom>
        </p:spPr>
      </p:pic>
      <p:pic>
        <p:nvPicPr>
          <p:cNvPr id="7" name="图片 6">
            <a:extLst>
              <a:ext uri="{FF2B5EF4-FFF2-40B4-BE49-F238E27FC236}">
                <a16:creationId xmlns:a16="http://schemas.microsoft.com/office/drawing/2014/main" id="{0FB94A82-2E4A-DD37-C239-551AD3AF1B50}"/>
              </a:ext>
            </a:extLst>
          </p:cNvPr>
          <p:cNvPicPr>
            <a:picLocks noChangeAspect="1"/>
          </p:cNvPicPr>
          <p:nvPr/>
        </p:nvPicPr>
        <p:blipFill>
          <a:blip r:embed="rId4"/>
          <a:stretch>
            <a:fillRect/>
          </a:stretch>
        </p:blipFill>
        <p:spPr>
          <a:xfrm>
            <a:off x="1293250" y="3507373"/>
            <a:ext cx="8498887" cy="694661"/>
          </a:xfrm>
          <a:prstGeom prst="rect">
            <a:avLst/>
          </a:prstGeom>
        </p:spPr>
      </p:pic>
    </p:spTree>
    <p:extLst>
      <p:ext uri="{BB962C8B-B14F-4D97-AF65-F5344CB8AC3E}">
        <p14:creationId xmlns:p14="http://schemas.microsoft.com/office/powerpoint/2010/main" val="632289697"/>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315" y="454660"/>
            <a:ext cx="2693670" cy="498475"/>
            <a:chOff x="2223" y="2185"/>
            <a:chExt cx="4242" cy="785"/>
          </a:xfrm>
        </p:grpSpPr>
        <p:sp>
          <p:nvSpPr>
            <p:cNvPr id="6" name="íšḷidê"/>
            <p:cNvSpPr txBox="1"/>
            <p:nvPr/>
          </p:nvSpPr>
          <p:spPr>
            <a:xfrm>
              <a:off x="3100" y="2185"/>
              <a:ext cx="3365" cy="595"/>
            </a:xfrm>
            <a:prstGeom prst="rect">
              <a:avLst/>
            </a:prstGeom>
            <a:noFill/>
          </p:spPr>
          <p:txBody>
            <a:bodyPr wrap="square" lIns="91440" tIns="45720" rIns="91440" bIns="45720" anchor="ctr" anchorCtr="0">
              <a:noAutofit/>
            </a:bodyPr>
            <a:lstStyle/>
            <a:p>
              <a:pPr>
                <a:spcBef>
                  <a:spcPct val="0"/>
                </a:spcBef>
              </a:pPr>
              <a:r>
                <a:rPr lang="en-US" altLang="zh-CN" sz="2400" dirty="0">
                  <a:solidFill>
                    <a:schemeClr val="tx1">
                      <a:lumMod val="75000"/>
                      <a:lumOff val="25000"/>
                    </a:schemeClr>
                  </a:solidFill>
                  <a:cs typeface="+mn-ea"/>
                  <a:sym typeface="+mn-lt"/>
                </a:rPr>
                <a:t>Part 4</a:t>
              </a:r>
              <a:endParaRPr lang="zh-CN" altLang="en-US" sz="2400" dirty="0">
                <a:solidFill>
                  <a:schemeClr val="tx1">
                    <a:lumMod val="75000"/>
                    <a:lumOff val="25000"/>
                  </a:schemeClr>
                </a:solidFill>
                <a:cs typeface="+mn-ea"/>
                <a:sym typeface="+mn-lt"/>
              </a:endParaRPr>
            </a:p>
          </p:txBody>
        </p:sp>
        <p:sp>
          <p:nvSpPr>
            <p:cNvPr id="12" name="椭圆 11"/>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p:cNvGrpSpPr/>
          <p:nvPr/>
        </p:nvGrpSpPr>
        <p:grpSpPr>
          <a:xfrm>
            <a:off x="635546" y="373100"/>
            <a:ext cx="8422405" cy="5219903"/>
            <a:chOff x="-50459" y="868112"/>
            <a:chExt cx="8422405" cy="5219903"/>
          </a:xfrm>
        </p:grpSpPr>
        <p:sp>
          <p:nvSpPr>
            <p:cNvPr id="17" name="矩形 16"/>
            <p:cNvSpPr/>
            <p:nvPr/>
          </p:nvSpPr>
          <p:spPr>
            <a:xfrm rot="10800000">
              <a:off x="1699840" y="2494234"/>
              <a:ext cx="501347" cy="64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8" name="文本框 17"/>
            <p:cNvSpPr txBox="1"/>
            <p:nvPr/>
          </p:nvSpPr>
          <p:spPr>
            <a:xfrm>
              <a:off x="215841" y="868112"/>
              <a:ext cx="7618861" cy="584775"/>
            </a:xfrm>
            <a:prstGeom prst="rect">
              <a:avLst/>
            </a:prstGeom>
            <a:noFill/>
          </p:spPr>
          <p:txBody>
            <a:bodyPr wrap="square" rtlCol="0">
              <a:spAutoFit/>
            </a:bodyPr>
            <a:lstStyle/>
            <a:p>
              <a:pPr algn="ctr"/>
              <a:r>
                <a:rPr lang="zh-CN" altLang="en-US" sz="3200" spc="300" dirty="0">
                  <a:solidFill>
                    <a:srgbClr val="0070C0"/>
                  </a:solidFill>
                  <a:latin typeface="等线" panose="02010600030101010101" pitchFamily="2" charset="-122"/>
                  <a:ea typeface="等线" panose="02010600030101010101" pitchFamily="2" charset="-122"/>
                  <a:cs typeface="+mn-ea"/>
                  <a:sym typeface="+mn-lt"/>
                </a:rPr>
                <a:t>      操作系统如何进行设备分配</a:t>
              </a:r>
            </a:p>
          </p:txBody>
        </p:sp>
        <p:sp>
          <p:nvSpPr>
            <p:cNvPr id="19" name="文本框 18"/>
            <p:cNvSpPr txBox="1"/>
            <p:nvPr/>
          </p:nvSpPr>
          <p:spPr>
            <a:xfrm flipV="1">
              <a:off x="-50459" y="5480156"/>
              <a:ext cx="8422405" cy="607859"/>
            </a:xfrm>
            <a:prstGeom prst="rect">
              <a:avLst/>
            </a:prstGeom>
            <a:noFill/>
          </p:spPr>
          <p:txBody>
            <a:bodyPr wrap="square" rtlCol="0">
              <a:spAutoFit/>
            </a:bodyPr>
            <a:lstStyle/>
            <a:p>
              <a:pPr algn="ctr">
                <a:lnSpc>
                  <a:spcPct val="150000"/>
                </a:lnSpc>
              </a:pPr>
              <a:r>
                <a:rPr lang="zh-CN" altLang="en-US" sz="1200" dirty="0">
                  <a:solidFill>
                    <a:schemeClr val="bg1"/>
                  </a:solidFill>
                  <a:cs typeface="+mn-ea"/>
                  <a:sym typeface="+mn-lt"/>
                </a:rPr>
                <a:t>请在此输入文本内容或者粘贴复制的文本内容到此处，请在此输入文本内容或者粘贴复制的文本内容到此处请在此输入文本内容</a:t>
              </a:r>
            </a:p>
          </p:txBody>
        </p:sp>
      </p:grpSp>
      <p:grpSp>
        <p:nvGrpSpPr>
          <p:cNvPr id="13" name="组合 12">
            <a:extLst>
              <a:ext uri="{FF2B5EF4-FFF2-40B4-BE49-F238E27FC236}">
                <a16:creationId xmlns:a16="http://schemas.microsoft.com/office/drawing/2014/main" id="{BDC75AFE-1B51-5627-F870-E430CB9D978B}"/>
              </a:ext>
            </a:extLst>
          </p:cNvPr>
          <p:cNvGrpSpPr/>
          <p:nvPr/>
        </p:nvGrpSpPr>
        <p:grpSpPr>
          <a:xfrm>
            <a:off x="1031240" y="1347446"/>
            <a:ext cx="11742150" cy="1084407"/>
            <a:chOff x="606581" y="2137145"/>
            <a:chExt cx="6531795" cy="1084407"/>
          </a:xfrm>
        </p:grpSpPr>
        <p:sp>
          <p:nvSpPr>
            <p:cNvPr id="21" name="椭圆 20">
              <a:extLst>
                <a:ext uri="{FF2B5EF4-FFF2-40B4-BE49-F238E27FC236}">
                  <a16:creationId xmlns:a16="http://schemas.microsoft.com/office/drawing/2014/main" id="{C1F46BF0-B7D3-714B-1BD8-2CCC319CD985}"/>
                </a:ext>
              </a:extLst>
            </p:cNvPr>
            <p:cNvSpPr/>
            <p:nvPr/>
          </p:nvSpPr>
          <p:spPr>
            <a:xfrm>
              <a:off x="1905303" y="2652723"/>
              <a:ext cx="568829" cy="568829"/>
            </a:xfrm>
            <a:prstGeom prst="ellipse">
              <a:avLst/>
            </a:prstGeom>
            <a:solidFill>
              <a:srgbClr val="C5CCD7">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文本框 19">
              <a:extLst>
                <a:ext uri="{FF2B5EF4-FFF2-40B4-BE49-F238E27FC236}">
                  <a16:creationId xmlns:a16="http://schemas.microsoft.com/office/drawing/2014/main" id="{E89291CD-A792-B04E-54AA-903F8657CB79}"/>
                </a:ext>
              </a:extLst>
            </p:cNvPr>
            <p:cNvSpPr txBox="1"/>
            <p:nvPr/>
          </p:nvSpPr>
          <p:spPr>
            <a:xfrm>
              <a:off x="606581" y="2137145"/>
              <a:ext cx="6531795" cy="507127"/>
            </a:xfrm>
            <a:prstGeom prst="rect">
              <a:avLst/>
            </a:prstGeom>
            <a:noFill/>
          </p:spPr>
          <p:txBody>
            <a:bodyPr wrap="square" rtlCol="0">
              <a:spAutoFit/>
            </a:bodyPr>
            <a:lstStyle/>
            <a:p>
              <a:pPr>
                <a:lnSpc>
                  <a:spcPct val="150000"/>
                </a:lnSpc>
              </a:pPr>
              <a:endParaRPr kumimoji="1" lang="en-US" altLang="zh-CN" sz="2000" dirty="0">
                <a:solidFill>
                  <a:schemeClr val="tx1">
                    <a:lumMod val="75000"/>
                    <a:lumOff val="25000"/>
                  </a:schemeClr>
                </a:solidFill>
                <a:latin typeface="等线" panose="02010600030101010101" pitchFamily="2" charset="-122"/>
                <a:ea typeface="等线" panose="02010600030101010101" pitchFamily="2" charset="-122"/>
                <a:cs typeface="+mn-ea"/>
                <a:sym typeface="+mn-lt"/>
              </a:endParaRPr>
            </a:p>
          </p:txBody>
        </p:sp>
      </p:grpSp>
      <p:pic>
        <p:nvPicPr>
          <p:cNvPr id="3" name="图片 2">
            <a:extLst>
              <a:ext uri="{FF2B5EF4-FFF2-40B4-BE49-F238E27FC236}">
                <a16:creationId xmlns:a16="http://schemas.microsoft.com/office/drawing/2014/main" id="{1FCC8C57-9EF0-5F53-757B-50AB0653CC54}"/>
              </a:ext>
            </a:extLst>
          </p:cNvPr>
          <p:cNvPicPr>
            <a:picLocks noChangeAspect="1"/>
          </p:cNvPicPr>
          <p:nvPr/>
        </p:nvPicPr>
        <p:blipFill>
          <a:blip r:embed="rId3"/>
          <a:stretch>
            <a:fillRect/>
          </a:stretch>
        </p:blipFill>
        <p:spPr>
          <a:xfrm>
            <a:off x="615315" y="1374457"/>
            <a:ext cx="11445560" cy="5110443"/>
          </a:xfrm>
          <a:prstGeom prst="rect">
            <a:avLst/>
          </a:prstGeom>
        </p:spPr>
      </p:pic>
    </p:spTree>
    <p:extLst>
      <p:ext uri="{BB962C8B-B14F-4D97-AF65-F5344CB8AC3E}">
        <p14:creationId xmlns:p14="http://schemas.microsoft.com/office/powerpoint/2010/main" val="2511076732"/>
      </p:ext>
    </p:extLst>
  </p:cSld>
  <p:clrMapOvr>
    <a:masterClrMapping/>
  </p:clrMapOvr>
  <p:transition spd="med" advClick="0" advTm="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椭圆 43"/>
          <p:cNvSpPr/>
          <p:nvPr/>
        </p:nvSpPr>
        <p:spPr>
          <a:xfrm>
            <a:off x="11244851" y="899406"/>
            <a:ext cx="704329" cy="704329"/>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1" name="椭圆 40"/>
          <p:cNvSpPr/>
          <p:nvPr/>
        </p:nvSpPr>
        <p:spPr>
          <a:xfrm>
            <a:off x="286035" y="5509555"/>
            <a:ext cx="1101045" cy="1101045"/>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0" name="矩形 19"/>
          <p:cNvSpPr/>
          <p:nvPr/>
        </p:nvSpPr>
        <p:spPr>
          <a:xfrm>
            <a:off x="1094151" y="1757232"/>
            <a:ext cx="4031873" cy="1246495"/>
          </a:xfrm>
          <a:prstGeom prst="rect">
            <a:avLst/>
          </a:prstGeom>
        </p:spPr>
        <p:txBody>
          <a:bodyPr wrap="none">
            <a:spAutoFit/>
          </a:bodyPr>
          <a:lstStyle/>
          <a:p>
            <a:r>
              <a:rPr lang="zh-CN" altLang="en-US" sz="7500" dirty="0">
                <a:solidFill>
                  <a:srgbClr val="283A69"/>
                </a:solidFill>
                <a:latin typeface="华文宋体" panose="02010600040101010101" pitchFamily="2" charset="-122"/>
                <a:ea typeface="华文宋体" panose="02010600040101010101" pitchFamily="2" charset="-122"/>
                <a:cs typeface="+mn-ea"/>
                <a:sym typeface="+mn-lt"/>
              </a:rPr>
              <a:t>谢谢观看</a:t>
            </a:r>
          </a:p>
        </p:txBody>
      </p:sp>
      <p:grpSp>
        <p:nvGrpSpPr>
          <p:cNvPr id="11" name="组合 10"/>
          <p:cNvGrpSpPr/>
          <p:nvPr/>
        </p:nvGrpSpPr>
        <p:grpSpPr>
          <a:xfrm>
            <a:off x="1072042" y="4284548"/>
            <a:ext cx="4102319" cy="369332"/>
            <a:chOff x="1028318" y="4075186"/>
            <a:chExt cx="4102319" cy="369332"/>
          </a:xfrm>
        </p:grpSpPr>
        <p:sp>
          <p:nvSpPr>
            <p:cNvPr id="25" name="矩形 24"/>
            <p:cNvSpPr/>
            <p:nvPr/>
          </p:nvSpPr>
          <p:spPr>
            <a:xfrm>
              <a:off x="1159620" y="4075186"/>
              <a:ext cx="3753458" cy="369332"/>
            </a:xfrm>
            <a:prstGeom prst="rect">
              <a:avLst/>
            </a:prstGeom>
            <a:solidFill>
              <a:srgbClr val="283A69"/>
            </a:solidFill>
            <a:ln>
              <a:noFill/>
            </a:ln>
            <a:effectLst>
              <a:outerShdw blurRad="609600" dist="152400" dir="13500000" sx="55000" sy="55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24" name="矩形 23"/>
            <p:cNvSpPr/>
            <p:nvPr/>
          </p:nvSpPr>
          <p:spPr>
            <a:xfrm>
              <a:off x="1028318" y="4116929"/>
              <a:ext cx="4102319" cy="275590"/>
            </a:xfrm>
            <a:prstGeom prst="rect">
              <a:avLst/>
            </a:prstGeom>
          </p:spPr>
          <p:txBody>
            <a:bodyPr wrap="square" anchor="ctr">
              <a:spAutoFit/>
            </a:bodyPr>
            <a:lstStyle/>
            <a:p>
              <a:pPr algn="ctr"/>
              <a:r>
                <a:rPr kumimoji="1" lang="en-GB" altLang="zh-CN" sz="1200" dirty="0">
                  <a:solidFill>
                    <a:schemeClr val="bg1"/>
                  </a:solidFill>
                  <a:latin typeface="华文宋体" panose="02010600040101010101" pitchFamily="2" charset="-122"/>
                  <a:ea typeface="华文宋体" panose="02010600040101010101" pitchFamily="2" charset="-122"/>
                  <a:cs typeface="+mn-ea"/>
                  <a:sym typeface="+mn-lt"/>
                </a:rPr>
                <a:t>THE ORIGINAL MATERIAL PACKAGE NETWORK</a:t>
              </a:r>
              <a:endParaRPr kumimoji="1" lang="en-GB" altLang="zh-CN" sz="1200" spc="600" dirty="0">
                <a:solidFill>
                  <a:schemeClr val="bg1"/>
                </a:solidFill>
                <a:effectLst/>
                <a:latin typeface="华文宋体" panose="02010600040101010101" pitchFamily="2" charset="-122"/>
                <a:ea typeface="华文宋体" panose="02010600040101010101" pitchFamily="2" charset="-122"/>
                <a:cs typeface="+mn-ea"/>
                <a:sym typeface="+mn-lt"/>
              </a:endParaRPr>
            </a:p>
          </p:txBody>
        </p:sp>
      </p:grpSp>
      <p:sp>
        <p:nvSpPr>
          <p:cNvPr id="38" name="矩形 5"/>
          <p:cNvSpPr/>
          <p:nvPr/>
        </p:nvSpPr>
        <p:spPr>
          <a:xfrm flipH="1" flipV="1">
            <a:off x="-90434" y="-70458"/>
            <a:ext cx="5545801" cy="2471981"/>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solidFill>
            <a:srgbClr val="283A69"/>
          </a:solidFill>
          <a:ln>
            <a:noFill/>
          </a:ln>
          <a:effectLst>
            <a:outerShdw blurRad="609600" dist="152400" dir="2154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10" name="椭圆 9"/>
          <p:cNvSpPr/>
          <p:nvPr/>
        </p:nvSpPr>
        <p:spPr>
          <a:xfrm>
            <a:off x="8437261" y="73563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39" name="椭圆 38"/>
          <p:cNvSpPr/>
          <p:nvPr/>
        </p:nvSpPr>
        <p:spPr>
          <a:xfrm>
            <a:off x="5545800" y="6006688"/>
            <a:ext cx="378102" cy="378102"/>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37" name="矩形 5"/>
          <p:cNvSpPr/>
          <p:nvPr/>
        </p:nvSpPr>
        <p:spPr>
          <a:xfrm>
            <a:off x="7619195" y="3181193"/>
            <a:ext cx="4572805" cy="3685999"/>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53373" h="5325261">
                <a:moveTo>
                  <a:pt x="4595548" y="1367261"/>
                </a:moveTo>
                <a:cubicBezTo>
                  <a:pt x="4985179" y="-967801"/>
                  <a:pt x="8167423" y="395711"/>
                  <a:pt x="10053373" y="395711"/>
                </a:cubicBezTo>
                <a:lnTo>
                  <a:pt x="10053373" y="5325261"/>
                </a:lnTo>
                <a:lnTo>
                  <a:pt x="23548" y="5325261"/>
                </a:lnTo>
                <a:cubicBezTo>
                  <a:pt x="-376502" y="2710528"/>
                  <a:pt x="4450989" y="4358963"/>
                  <a:pt x="4595548" y="1367261"/>
                </a:cubicBezTo>
                <a:close/>
              </a:path>
            </a:pathLst>
          </a:cu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srgbClr val="FFFFFF"/>
              </a:solidFill>
              <a:cs typeface="+mn-ea"/>
              <a:sym typeface="+mn-lt"/>
            </a:endParaRPr>
          </a:p>
        </p:txBody>
      </p:sp>
      <p:sp>
        <p:nvSpPr>
          <p:cNvPr id="40" name="椭圆 39"/>
          <p:cNvSpPr/>
          <p:nvPr/>
        </p:nvSpPr>
        <p:spPr>
          <a:xfrm>
            <a:off x="4761591" y="1399002"/>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2" name="椭圆 41"/>
          <p:cNvSpPr/>
          <p:nvPr/>
        </p:nvSpPr>
        <p:spPr>
          <a:xfrm>
            <a:off x="2331375" y="5715629"/>
            <a:ext cx="180331" cy="180331"/>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1865" y="1410335"/>
            <a:ext cx="6877685" cy="4305300"/>
          </a:xfrm>
          <a:prstGeom prst="rect">
            <a:avLst/>
          </a:prstGeom>
        </p:spPr>
      </p:pic>
      <p:pic>
        <p:nvPicPr>
          <p:cNvPr id="4" name="图片 3" descr="501160421"/>
          <p:cNvPicPr>
            <a:picLocks noChangeAspect="1"/>
          </p:cNvPicPr>
          <p:nvPr/>
        </p:nvPicPr>
        <p:blipFill>
          <a:blip r:embed="rId4"/>
          <a:stretch>
            <a:fillRect/>
          </a:stretch>
        </p:blipFill>
        <p:spPr>
          <a:xfrm>
            <a:off x="5988685" y="1943735"/>
            <a:ext cx="4382135" cy="2921635"/>
          </a:xfrm>
          <a:prstGeom prst="roundRect">
            <a:avLst>
              <a:gd name="adj" fmla="val 5017"/>
            </a:avLst>
          </a:prstGeom>
        </p:spPr>
      </p:pic>
    </p:spTree>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a14="http://schemas.microsoft.com/office/drawing/2010/main" xmlns="">
      <p:transition spd="slow" advClick="0"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1000" fill="hold"/>
                                        <p:tgtEl>
                                          <p:spTgt spid="40"/>
                                        </p:tgtEl>
                                        <p:attrNameLst>
                                          <p:attrName>ppt_w</p:attrName>
                                        </p:attrNameLst>
                                      </p:cBhvr>
                                      <p:tavLst>
                                        <p:tav tm="0">
                                          <p:val>
                                            <p:fltVal val="0"/>
                                          </p:val>
                                        </p:tav>
                                        <p:tav tm="100000">
                                          <p:val>
                                            <p:strVal val="#ppt_w"/>
                                          </p:val>
                                        </p:tav>
                                      </p:tavLst>
                                    </p:anim>
                                    <p:anim calcmode="lin" valueType="num">
                                      <p:cBhvr>
                                        <p:cTn id="23" dur="1000" fill="hold"/>
                                        <p:tgtEl>
                                          <p:spTgt spid="40"/>
                                        </p:tgtEl>
                                        <p:attrNameLst>
                                          <p:attrName>ppt_h</p:attrName>
                                        </p:attrNameLst>
                                      </p:cBhvr>
                                      <p:tavLst>
                                        <p:tav tm="0">
                                          <p:val>
                                            <p:fltVal val="0"/>
                                          </p:val>
                                        </p:tav>
                                        <p:tav tm="100000">
                                          <p:val>
                                            <p:strVal val="#ppt_h"/>
                                          </p:val>
                                        </p:tav>
                                      </p:tavLst>
                                    </p:anim>
                                    <p:anim calcmode="lin" valueType="num">
                                      <p:cBhvr>
                                        <p:cTn id="24" dur="1000" fill="hold"/>
                                        <p:tgtEl>
                                          <p:spTgt spid="40"/>
                                        </p:tgtEl>
                                        <p:attrNameLst>
                                          <p:attrName>style.rotation</p:attrName>
                                        </p:attrNameLst>
                                      </p:cBhvr>
                                      <p:tavLst>
                                        <p:tav tm="0">
                                          <p:val>
                                            <p:fltVal val="90"/>
                                          </p:val>
                                        </p:tav>
                                        <p:tav tm="100000">
                                          <p:val>
                                            <p:fltVal val="0"/>
                                          </p:val>
                                        </p:tav>
                                      </p:tavLst>
                                    </p:anim>
                                    <p:animEffect transition="in" filter="fade">
                                      <p:cBhvr>
                                        <p:cTn id="25" dur="1000"/>
                                        <p:tgtEl>
                                          <p:spTgt spid="40"/>
                                        </p:tgtEl>
                                      </p:cBhvr>
                                    </p:animEffect>
                                  </p:childTnLst>
                                </p:cTn>
                              </p:par>
                              <p:par>
                                <p:cTn id="26" presetID="3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style.rotation</p:attrName>
                                        </p:attrNameLst>
                                      </p:cBhvr>
                                      <p:tavLst>
                                        <p:tav tm="0">
                                          <p:val>
                                            <p:fltVal val="90"/>
                                          </p:val>
                                        </p:tav>
                                        <p:tav tm="100000">
                                          <p:val>
                                            <p:fltVal val="0"/>
                                          </p:val>
                                        </p:tav>
                                      </p:tavLst>
                                    </p:anim>
                                    <p:animEffect transition="in" filter="fade">
                                      <p:cBhvr>
                                        <p:cTn id="31" dur="1000"/>
                                        <p:tgtEl>
                                          <p:spTgt spid="10"/>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p:cTn id="34" dur="1000" fill="hold"/>
                                        <p:tgtEl>
                                          <p:spTgt spid="44"/>
                                        </p:tgtEl>
                                        <p:attrNameLst>
                                          <p:attrName>ppt_w</p:attrName>
                                        </p:attrNameLst>
                                      </p:cBhvr>
                                      <p:tavLst>
                                        <p:tav tm="0">
                                          <p:val>
                                            <p:fltVal val="0"/>
                                          </p:val>
                                        </p:tav>
                                        <p:tav tm="100000">
                                          <p:val>
                                            <p:strVal val="#ppt_w"/>
                                          </p:val>
                                        </p:tav>
                                      </p:tavLst>
                                    </p:anim>
                                    <p:anim calcmode="lin" valueType="num">
                                      <p:cBhvr>
                                        <p:cTn id="35" dur="1000" fill="hold"/>
                                        <p:tgtEl>
                                          <p:spTgt spid="44"/>
                                        </p:tgtEl>
                                        <p:attrNameLst>
                                          <p:attrName>ppt_h</p:attrName>
                                        </p:attrNameLst>
                                      </p:cBhvr>
                                      <p:tavLst>
                                        <p:tav tm="0">
                                          <p:val>
                                            <p:fltVal val="0"/>
                                          </p:val>
                                        </p:tav>
                                        <p:tav tm="100000">
                                          <p:val>
                                            <p:strVal val="#ppt_h"/>
                                          </p:val>
                                        </p:tav>
                                      </p:tavLst>
                                    </p:anim>
                                    <p:anim calcmode="lin" valueType="num">
                                      <p:cBhvr>
                                        <p:cTn id="36" dur="1000" fill="hold"/>
                                        <p:tgtEl>
                                          <p:spTgt spid="44"/>
                                        </p:tgtEl>
                                        <p:attrNameLst>
                                          <p:attrName>style.rotation</p:attrName>
                                        </p:attrNameLst>
                                      </p:cBhvr>
                                      <p:tavLst>
                                        <p:tav tm="0">
                                          <p:val>
                                            <p:fltVal val="90"/>
                                          </p:val>
                                        </p:tav>
                                        <p:tav tm="100000">
                                          <p:val>
                                            <p:fltVal val="0"/>
                                          </p:val>
                                        </p:tav>
                                      </p:tavLst>
                                    </p:anim>
                                    <p:animEffect transition="in" filter="fade">
                                      <p:cBhvr>
                                        <p:cTn id="37" dur="1000"/>
                                        <p:tgtEl>
                                          <p:spTgt spid="44"/>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1000" fill="hold"/>
                                        <p:tgtEl>
                                          <p:spTgt spid="39"/>
                                        </p:tgtEl>
                                        <p:attrNameLst>
                                          <p:attrName>ppt_w</p:attrName>
                                        </p:attrNameLst>
                                      </p:cBhvr>
                                      <p:tavLst>
                                        <p:tav tm="0">
                                          <p:val>
                                            <p:fltVal val="0"/>
                                          </p:val>
                                        </p:tav>
                                        <p:tav tm="100000">
                                          <p:val>
                                            <p:strVal val="#ppt_w"/>
                                          </p:val>
                                        </p:tav>
                                      </p:tavLst>
                                    </p:anim>
                                    <p:anim calcmode="lin" valueType="num">
                                      <p:cBhvr>
                                        <p:cTn id="41" dur="1000" fill="hold"/>
                                        <p:tgtEl>
                                          <p:spTgt spid="39"/>
                                        </p:tgtEl>
                                        <p:attrNameLst>
                                          <p:attrName>ppt_h</p:attrName>
                                        </p:attrNameLst>
                                      </p:cBhvr>
                                      <p:tavLst>
                                        <p:tav tm="0">
                                          <p:val>
                                            <p:fltVal val="0"/>
                                          </p:val>
                                        </p:tav>
                                        <p:tav tm="100000">
                                          <p:val>
                                            <p:strVal val="#ppt_h"/>
                                          </p:val>
                                        </p:tav>
                                      </p:tavLst>
                                    </p:anim>
                                    <p:anim calcmode="lin" valueType="num">
                                      <p:cBhvr>
                                        <p:cTn id="42" dur="1000" fill="hold"/>
                                        <p:tgtEl>
                                          <p:spTgt spid="39"/>
                                        </p:tgtEl>
                                        <p:attrNameLst>
                                          <p:attrName>style.rotation</p:attrName>
                                        </p:attrNameLst>
                                      </p:cBhvr>
                                      <p:tavLst>
                                        <p:tav tm="0">
                                          <p:val>
                                            <p:fltVal val="90"/>
                                          </p:val>
                                        </p:tav>
                                        <p:tav tm="100000">
                                          <p:val>
                                            <p:fltVal val="0"/>
                                          </p:val>
                                        </p:tav>
                                      </p:tavLst>
                                    </p:anim>
                                    <p:animEffect transition="in" filter="fade">
                                      <p:cBhvr>
                                        <p:cTn id="43" dur="1000"/>
                                        <p:tgtEl>
                                          <p:spTgt spid="39"/>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p:cTn id="46" dur="1000" fill="hold"/>
                                        <p:tgtEl>
                                          <p:spTgt spid="42"/>
                                        </p:tgtEl>
                                        <p:attrNameLst>
                                          <p:attrName>ppt_w</p:attrName>
                                        </p:attrNameLst>
                                      </p:cBhvr>
                                      <p:tavLst>
                                        <p:tav tm="0">
                                          <p:val>
                                            <p:fltVal val="0"/>
                                          </p:val>
                                        </p:tav>
                                        <p:tav tm="100000">
                                          <p:val>
                                            <p:strVal val="#ppt_w"/>
                                          </p:val>
                                        </p:tav>
                                      </p:tavLst>
                                    </p:anim>
                                    <p:anim calcmode="lin" valueType="num">
                                      <p:cBhvr>
                                        <p:cTn id="47" dur="1000" fill="hold"/>
                                        <p:tgtEl>
                                          <p:spTgt spid="42"/>
                                        </p:tgtEl>
                                        <p:attrNameLst>
                                          <p:attrName>ppt_h</p:attrName>
                                        </p:attrNameLst>
                                      </p:cBhvr>
                                      <p:tavLst>
                                        <p:tav tm="0">
                                          <p:val>
                                            <p:fltVal val="0"/>
                                          </p:val>
                                        </p:tav>
                                        <p:tav tm="100000">
                                          <p:val>
                                            <p:strVal val="#ppt_h"/>
                                          </p:val>
                                        </p:tav>
                                      </p:tavLst>
                                    </p:anim>
                                    <p:anim calcmode="lin" valueType="num">
                                      <p:cBhvr>
                                        <p:cTn id="48" dur="1000" fill="hold"/>
                                        <p:tgtEl>
                                          <p:spTgt spid="42"/>
                                        </p:tgtEl>
                                        <p:attrNameLst>
                                          <p:attrName>style.rotation</p:attrName>
                                        </p:attrNameLst>
                                      </p:cBhvr>
                                      <p:tavLst>
                                        <p:tav tm="0">
                                          <p:val>
                                            <p:fltVal val="90"/>
                                          </p:val>
                                        </p:tav>
                                        <p:tav tm="100000">
                                          <p:val>
                                            <p:fltVal val="0"/>
                                          </p:val>
                                        </p:tav>
                                      </p:tavLst>
                                    </p:anim>
                                    <p:animEffect transition="in" filter="fade">
                                      <p:cBhvr>
                                        <p:cTn id="49" dur="1000"/>
                                        <p:tgtEl>
                                          <p:spTgt spid="42"/>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1000" fill="hold"/>
                                        <p:tgtEl>
                                          <p:spTgt spid="41"/>
                                        </p:tgtEl>
                                        <p:attrNameLst>
                                          <p:attrName>ppt_w</p:attrName>
                                        </p:attrNameLst>
                                      </p:cBhvr>
                                      <p:tavLst>
                                        <p:tav tm="0">
                                          <p:val>
                                            <p:fltVal val="0"/>
                                          </p:val>
                                        </p:tav>
                                        <p:tav tm="100000">
                                          <p:val>
                                            <p:strVal val="#ppt_w"/>
                                          </p:val>
                                        </p:tav>
                                      </p:tavLst>
                                    </p:anim>
                                    <p:anim calcmode="lin" valueType="num">
                                      <p:cBhvr>
                                        <p:cTn id="53" dur="1000" fill="hold"/>
                                        <p:tgtEl>
                                          <p:spTgt spid="41"/>
                                        </p:tgtEl>
                                        <p:attrNameLst>
                                          <p:attrName>ppt_h</p:attrName>
                                        </p:attrNameLst>
                                      </p:cBhvr>
                                      <p:tavLst>
                                        <p:tav tm="0">
                                          <p:val>
                                            <p:fltVal val="0"/>
                                          </p:val>
                                        </p:tav>
                                        <p:tav tm="100000">
                                          <p:val>
                                            <p:strVal val="#ppt_h"/>
                                          </p:val>
                                        </p:tav>
                                      </p:tavLst>
                                    </p:anim>
                                    <p:anim calcmode="lin" valueType="num">
                                      <p:cBhvr>
                                        <p:cTn id="54" dur="1000" fill="hold"/>
                                        <p:tgtEl>
                                          <p:spTgt spid="41"/>
                                        </p:tgtEl>
                                        <p:attrNameLst>
                                          <p:attrName>style.rotation</p:attrName>
                                        </p:attrNameLst>
                                      </p:cBhvr>
                                      <p:tavLst>
                                        <p:tav tm="0">
                                          <p:val>
                                            <p:fltVal val="90"/>
                                          </p:val>
                                        </p:tav>
                                        <p:tav tm="100000">
                                          <p:val>
                                            <p:fltVal val="0"/>
                                          </p:val>
                                        </p:tav>
                                      </p:tavLst>
                                    </p:anim>
                                    <p:animEffect transition="in" filter="fade">
                                      <p:cBhvr>
                                        <p:cTn id="55"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41" grpId="0" bldLvl="0" animBg="1"/>
      <p:bldP spid="20" grpId="0"/>
      <p:bldP spid="10" grpId="0" bldLvl="0" animBg="1"/>
      <p:bldP spid="39" grpId="0" bldLvl="0" animBg="1"/>
      <p:bldP spid="40" grpId="0" bldLvl="0" animBg="1"/>
      <p:bldP spid="4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15315" y="537210"/>
            <a:ext cx="3983355" cy="415925"/>
            <a:chOff x="2223" y="2315"/>
            <a:chExt cx="6273" cy="655"/>
          </a:xfrm>
        </p:grpSpPr>
        <p:sp>
          <p:nvSpPr>
            <p:cNvPr id="7" name="íšḷidê"/>
            <p:cNvSpPr txBox="1"/>
            <p:nvPr/>
          </p:nvSpPr>
          <p:spPr>
            <a:xfrm>
              <a:off x="3010" y="2375"/>
              <a:ext cx="5486" cy="595"/>
            </a:xfrm>
            <a:prstGeom prst="rect">
              <a:avLst/>
            </a:prstGeom>
            <a:noFill/>
          </p:spPr>
          <p:txBody>
            <a:bodyPr wrap="square" lIns="91440" tIns="45720" rIns="91440" bIns="45720" anchor="ctr" anchorCtr="0">
              <a:noAutofit/>
            </a:bodyPr>
            <a:lstStyle/>
            <a:p>
              <a:pPr>
                <a:spcBef>
                  <a:spcPct val="0"/>
                </a:spcBef>
              </a:pPr>
              <a:r>
                <a:rPr lang="zh-CN" altLang="en-US" sz="2400" dirty="0">
                  <a:solidFill>
                    <a:schemeClr val="tx1">
                      <a:lumMod val="75000"/>
                      <a:lumOff val="25000"/>
                    </a:schemeClr>
                  </a:solidFill>
                  <a:latin typeface="华光大标宋_CNKI" panose="02000500000000000000" pitchFamily="2" charset="-122"/>
                  <a:ea typeface="华光大标宋_CNKI" panose="02000500000000000000" pitchFamily="2" charset="-122"/>
                  <a:cs typeface="+mn-ea"/>
                  <a:sym typeface="+mn-lt"/>
                </a:rPr>
                <a:t>设备分配中的数据结构</a:t>
              </a:r>
            </a:p>
          </p:txBody>
        </p:sp>
        <p:sp>
          <p:nvSpPr>
            <p:cNvPr id="13" name="椭圆 12"/>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8" name="图片 7">
            <a:extLst>
              <a:ext uri="{FF2B5EF4-FFF2-40B4-BE49-F238E27FC236}">
                <a16:creationId xmlns:a16="http://schemas.microsoft.com/office/drawing/2014/main" id="{697C1B2B-76BF-9B3F-70FF-A89969FD1600}"/>
              </a:ext>
            </a:extLst>
          </p:cNvPr>
          <p:cNvPicPr>
            <a:picLocks noChangeAspect="1"/>
          </p:cNvPicPr>
          <p:nvPr/>
        </p:nvPicPr>
        <p:blipFill rotWithShape="1">
          <a:blip r:embed="rId3">
            <a:extLst>
              <a:ext uri="{28A0092B-C50C-407E-A947-70E740481C1C}">
                <a14:useLocalDpi xmlns:a14="http://schemas.microsoft.com/office/drawing/2010/main" val="0"/>
              </a:ext>
            </a:extLst>
          </a:blip>
          <a:srcRect r="6008"/>
          <a:stretch/>
        </p:blipFill>
        <p:spPr>
          <a:xfrm>
            <a:off x="3711604" y="2497872"/>
            <a:ext cx="7964939" cy="4118029"/>
          </a:xfrm>
          <a:prstGeom prst="rect">
            <a:avLst/>
          </a:prstGeom>
        </p:spPr>
      </p:pic>
      <p:sp>
        <p:nvSpPr>
          <p:cNvPr id="12" name="文本框 11">
            <a:extLst>
              <a:ext uri="{FF2B5EF4-FFF2-40B4-BE49-F238E27FC236}">
                <a16:creationId xmlns:a16="http://schemas.microsoft.com/office/drawing/2014/main" id="{1A9A13BC-331D-BECF-2366-512089E9BD40}"/>
              </a:ext>
            </a:extLst>
          </p:cNvPr>
          <p:cNvSpPr txBox="1"/>
          <p:nvPr/>
        </p:nvSpPr>
        <p:spPr>
          <a:xfrm>
            <a:off x="1446240" y="1278429"/>
            <a:ext cx="10058400" cy="461665"/>
          </a:xfrm>
          <a:prstGeom prst="rect">
            <a:avLst/>
          </a:prstGeom>
          <a:noFill/>
        </p:spPr>
        <p:txBody>
          <a:bodyPr wrap="square" rtlCol="0">
            <a:spAutoFit/>
          </a:bodyPr>
          <a:lstStyle/>
          <a:p>
            <a:r>
              <a:rPr lang="en-US" altLang="zh-CN" sz="2400" b="1" u="none" dirty="0">
                <a:effectLst>
                  <a:outerShdw blurRad="38100" dist="38100" dir="2700000" algn="tl">
                    <a:srgbClr val="000000">
                      <a:alpha val="43137"/>
                    </a:srgbClr>
                  </a:outerShdw>
                </a:effectLst>
                <a:latin typeface="华光报宋_CNKI" panose="02000500000000000000" pitchFamily="2" charset="-122"/>
                <a:ea typeface="华光报宋_CNKI" panose="02000500000000000000" pitchFamily="2" charset="-122"/>
              </a:rPr>
              <a:t>『</a:t>
            </a:r>
            <a:r>
              <a:rPr lang="zh-CN" altLang="en-US" b="1" u="none" dirty="0">
                <a:latin typeface="华光报宋_CNKI" panose="02000500000000000000" pitchFamily="2" charset="-122"/>
                <a:ea typeface="华光报宋_CNKI" panose="02000500000000000000" pitchFamily="2" charset="-122"/>
              </a:rPr>
              <a:t>一个系统中可以有多个通道，一个通道可以有多个控制器，一个控制器又能控制多台设备</a:t>
            </a:r>
            <a:r>
              <a:rPr lang="en-US" altLang="zh-CN" sz="2400" b="1" dirty="0">
                <a:effectLst>
                  <a:outerShdw blurRad="38100" dist="38100" dir="2700000" algn="tl">
                    <a:srgbClr val="000000">
                      <a:alpha val="43137"/>
                    </a:srgbClr>
                  </a:outerShdw>
                </a:effectLst>
                <a:latin typeface="华光报宋_CNKI" panose="02000500000000000000" pitchFamily="2" charset="-122"/>
                <a:ea typeface="华光报宋_CNKI" panose="02000500000000000000" pitchFamily="2" charset="-122"/>
              </a:rPr>
              <a:t>』</a:t>
            </a:r>
            <a:endParaRPr lang="zh-CN" altLang="en-US" sz="2400" b="1" dirty="0">
              <a:effectLst>
                <a:outerShdw blurRad="38100" dist="38100" dir="2700000" algn="tl">
                  <a:srgbClr val="000000">
                    <a:alpha val="43137"/>
                  </a:srgbClr>
                </a:outerShdw>
              </a:effectLst>
              <a:latin typeface="华光报宋_CNKI" panose="02000500000000000000" pitchFamily="2" charset="-122"/>
              <a:ea typeface="华光报宋_CNKI" panose="02000500000000000000" pitchFamily="2" charset="-122"/>
            </a:endParaRPr>
          </a:p>
        </p:txBody>
      </p:sp>
      <p:grpSp>
        <p:nvGrpSpPr>
          <p:cNvPr id="24" name="组合 23">
            <a:extLst>
              <a:ext uri="{FF2B5EF4-FFF2-40B4-BE49-F238E27FC236}">
                <a16:creationId xmlns:a16="http://schemas.microsoft.com/office/drawing/2014/main" id="{CD98B463-EDB2-1211-197C-F2C53C55E4D5}"/>
              </a:ext>
            </a:extLst>
          </p:cNvPr>
          <p:cNvGrpSpPr/>
          <p:nvPr/>
        </p:nvGrpSpPr>
        <p:grpSpPr>
          <a:xfrm>
            <a:off x="1572306" y="5821025"/>
            <a:ext cx="1887166" cy="461665"/>
            <a:chOff x="823277" y="5683026"/>
            <a:chExt cx="1887166" cy="461665"/>
          </a:xfrm>
        </p:grpSpPr>
        <p:sp>
          <p:nvSpPr>
            <p:cNvPr id="15" name="箭头: 五边形 14">
              <a:extLst>
                <a:ext uri="{FF2B5EF4-FFF2-40B4-BE49-F238E27FC236}">
                  <a16:creationId xmlns:a16="http://schemas.microsoft.com/office/drawing/2014/main" id="{25C7FCE7-F722-7070-3040-560EC54C8340}"/>
                </a:ext>
              </a:extLst>
            </p:cNvPr>
            <p:cNvSpPr/>
            <p:nvPr/>
          </p:nvSpPr>
          <p:spPr>
            <a:xfrm>
              <a:off x="823277" y="5683026"/>
              <a:ext cx="1887166" cy="461665"/>
            </a:xfrm>
            <a:prstGeom prst="homePlate">
              <a:avLst>
                <a:gd name="adj" fmla="val 90035"/>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53BC967B-563B-F4F1-2A76-F00F3B44ABE5}"/>
                </a:ext>
              </a:extLst>
            </p:cNvPr>
            <p:cNvSpPr txBox="1"/>
            <p:nvPr/>
          </p:nvSpPr>
          <p:spPr>
            <a:xfrm>
              <a:off x="1137285" y="5729192"/>
              <a:ext cx="133921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设备</a:t>
              </a:r>
              <a:r>
                <a:rPr lang="zh-CN" altLang="en-US" b="1" dirty="0">
                  <a:solidFill>
                    <a:schemeClr val="bg1"/>
                  </a:solidFill>
                  <a:latin typeface="华光报宋_CNKI" panose="02000500000000000000" pitchFamily="2" charset="-122"/>
                  <a:ea typeface="华光报宋_CNKI" panose="02000500000000000000" pitchFamily="2" charset="-122"/>
                </a:rPr>
                <a:t>控制表</a:t>
              </a:r>
            </a:p>
          </p:txBody>
        </p:sp>
        <p:cxnSp>
          <p:nvCxnSpPr>
            <p:cNvPr id="20" name="直接连接符 19">
              <a:extLst>
                <a:ext uri="{FF2B5EF4-FFF2-40B4-BE49-F238E27FC236}">
                  <a16:creationId xmlns:a16="http://schemas.microsoft.com/office/drawing/2014/main" id="{E6C917BF-ACE7-4D67-C3C7-D706818D8C20}"/>
                </a:ext>
              </a:extLst>
            </p:cNvPr>
            <p:cNvCxnSpPr/>
            <p:nvPr/>
          </p:nvCxnSpPr>
          <p:spPr>
            <a:xfrm>
              <a:off x="8509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721F254-AA06-961A-4926-57CCB43B2C37}"/>
                </a:ext>
              </a:extLst>
            </p:cNvPr>
            <p:cNvCxnSpPr/>
            <p:nvPr/>
          </p:nvCxnSpPr>
          <p:spPr>
            <a:xfrm>
              <a:off x="8763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9BE5312-0E53-B3F2-01E2-6E7F7779A81B}"/>
                </a:ext>
              </a:extLst>
            </p:cNvPr>
            <p:cNvCxnSpPr/>
            <p:nvPr/>
          </p:nvCxnSpPr>
          <p:spPr>
            <a:xfrm>
              <a:off x="90805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23B6B75C-FE52-7BD3-C5A4-0342EA196645}"/>
              </a:ext>
            </a:extLst>
          </p:cNvPr>
          <p:cNvGrpSpPr/>
          <p:nvPr/>
        </p:nvGrpSpPr>
        <p:grpSpPr>
          <a:xfrm>
            <a:off x="1572306" y="4933240"/>
            <a:ext cx="1887166" cy="461665"/>
            <a:chOff x="823277" y="5683026"/>
            <a:chExt cx="1887166" cy="461665"/>
          </a:xfrm>
        </p:grpSpPr>
        <p:sp>
          <p:nvSpPr>
            <p:cNvPr id="30" name="箭头: 五边形 29">
              <a:extLst>
                <a:ext uri="{FF2B5EF4-FFF2-40B4-BE49-F238E27FC236}">
                  <a16:creationId xmlns:a16="http://schemas.microsoft.com/office/drawing/2014/main" id="{4D3635DA-5138-4CDA-92BB-ED2996DAD6B1}"/>
                </a:ext>
              </a:extLst>
            </p:cNvPr>
            <p:cNvSpPr/>
            <p:nvPr/>
          </p:nvSpPr>
          <p:spPr>
            <a:xfrm>
              <a:off x="823277" y="5683026"/>
              <a:ext cx="1887166" cy="461665"/>
            </a:xfrm>
            <a:prstGeom prst="homePlate">
              <a:avLst>
                <a:gd name="adj" fmla="val 90035"/>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FFFEE07A-D76B-2333-EACF-783B6ADFA0FD}"/>
                </a:ext>
              </a:extLst>
            </p:cNvPr>
            <p:cNvSpPr txBox="1"/>
            <p:nvPr/>
          </p:nvSpPr>
          <p:spPr>
            <a:xfrm>
              <a:off x="939800" y="5729192"/>
              <a:ext cx="1619249"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控制器</a:t>
              </a:r>
              <a:r>
                <a:rPr lang="zh-CN" altLang="en-US" b="1" dirty="0">
                  <a:solidFill>
                    <a:schemeClr val="bg1"/>
                  </a:solidFill>
                  <a:latin typeface="华光报宋_CNKI" panose="02000500000000000000" pitchFamily="2" charset="-122"/>
                  <a:ea typeface="华光报宋_CNKI" panose="02000500000000000000" pitchFamily="2" charset="-122"/>
                </a:rPr>
                <a:t>控制表</a:t>
              </a:r>
            </a:p>
          </p:txBody>
        </p:sp>
        <p:cxnSp>
          <p:nvCxnSpPr>
            <p:cNvPr id="32" name="直接连接符 31">
              <a:extLst>
                <a:ext uri="{FF2B5EF4-FFF2-40B4-BE49-F238E27FC236}">
                  <a16:creationId xmlns:a16="http://schemas.microsoft.com/office/drawing/2014/main" id="{ADAAB885-C458-BE9B-D8A3-92580937663A}"/>
                </a:ext>
              </a:extLst>
            </p:cNvPr>
            <p:cNvCxnSpPr/>
            <p:nvPr/>
          </p:nvCxnSpPr>
          <p:spPr>
            <a:xfrm>
              <a:off x="8509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DC7497C-DDD9-CE0B-0C4B-20B6A3EA113D}"/>
                </a:ext>
              </a:extLst>
            </p:cNvPr>
            <p:cNvCxnSpPr/>
            <p:nvPr/>
          </p:nvCxnSpPr>
          <p:spPr>
            <a:xfrm>
              <a:off x="8763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C03B47B-0C62-62F1-4C9D-5D6F7B91D4A1}"/>
                </a:ext>
              </a:extLst>
            </p:cNvPr>
            <p:cNvCxnSpPr/>
            <p:nvPr/>
          </p:nvCxnSpPr>
          <p:spPr>
            <a:xfrm>
              <a:off x="90805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35" name="组合 34">
            <a:extLst>
              <a:ext uri="{FF2B5EF4-FFF2-40B4-BE49-F238E27FC236}">
                <a16:creationId xmlns:a16="http://schemas.microsoft.com/office/drawing/2014/main" id="{A7DB03F4-FF40-C2A2-177B-AF00816BB9E7}"/>
              </a:ext>
            </a:extLst>
          </p:cNvPr>
          <p:cNvGrpSpPr/>
          <p:nvPr/>
        </p:nvGrpSpPr>
        <p:grpSpPr>
          <a:xfrm>
            <a:off x="1578656" y="3046052"/>
            <a:ext cx="1887166" cy="461665"/>
            <a:chOff x="823277" y="5683026"/>
            <a:chExt cx="1887166" cy="461665"/>
          </a:xfrm>
        </p:grpSpPr>
        <p:sp>
          <p:nvSpPr>
            <p:cNvPr id="36" name="箭头: 五边形 35">
              <a:extLst>
                <a:ext uri="{FF2B5EF4-FFF2-40B4-BE49-F238E27FC236}">
                  <a16:creationId xmlns:a16="http://schemas.microsoft.com/office/drawing/2014/main" id="{A98A075D-1897-EB06-C294-9463F39A597B}"/>
                </a:ext>
              </a:extLst>
            </p:cNvPr>
            <p:cNvSpPr/>
            <p:nvPr/>
          </p:nvSpPr>
          <p:spPr>
            <a:xfrm>
              <a:off x="823277" y="5683026"/>
              <a:ext cx="1887166" cy="461665"/>
            </a:xfrm>
            <a:prstGeom prst="homePlate">
              <a:avLst>
                <a:gd name="adj" fmla="val 90035"/>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7CD254-1E31-1621-0A81-F57FD5DA41EF}"/>
                </a:ext>
              </a:extLst>
            </p:cNvPr>
            <p:cNvSpPr txBox="1"/>
            <p:nvPr/>
          </p:nvSpPr>
          <p:spPr>
            <a:xfrm>
              <a:off x="1137285" y="5729192"/>
              <a:ext cx="133921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通道</a:t>
              </a:r>
              <a:r>
                <a:rPr lang="zh-CN" altLang="en-US" b="1" dirty="0">
                  <a:solidFill>
                    <a:schemeClr val="bg1"/>
                  </a:solidFill>
                  <a:latin typeface="华光报宋_CNKI" panose="02000500000000000000" pitchFamily="2" charset="-122"/>
                  <a:ea typeface="华光报宋_CNKI" panose="02000500000000000000" pitchFamily="2" charset="-122"/>
                </a:rPr>
                <a:t>控制表</a:t>
              </a:r>
            </a:p>
          </p:txBody>
        </p:sp>
        <p:cxnSp>
          <p:nvCxnSpPr>
            <p:cNvPr id="38" name="直接连接符 37">
              <a:extLst>
                <a:ext uri="{FF2B5EF4-FFF2-40B4-BE49-F238E27FC236}">
                  <a16:creationId xmlns:a16="http://schemas.microsoft.com/office/drawing/2014/main" id="{55CED2E8-A551-6B61-02BE-CCE31C8574A3}"/>
                </a:ext>
              </a:extLst>
            </p:cNvPr>
            <p:cNvCxnSpPr/>
            <p:nvPr/>
          </p:nvCxnSpPr>
          <p:spPr>
            <a:xfrm>
              <a:off x="8509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691DB00-B82D-83EE-B513-F715F76A98AF}"/>
                </a:ext>
              </a:extLst>
            </p:cNvPr>
            <p:cNvCxnSpPr/>
            <p:nvPr/>
          </p:nvCxnSpPr>
          <p:spPr>
            <a:xfrm>
              <a:off x="8763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EABF4B7-C658-1499-506E-DB0218AD5933}"/>
                </a:ext>
              </a:extLst>
            </p:cNvPr>
            <p:cNvCxnSpPr/>
            <p:nvPr/>
          </p:nvCxnSpPr>
          <p:spPr>
            <a:xfrm>
              <a:off x="90805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F0DFB10B-7A5E-E3E7-C91A-E976F1B0B06A}"/>
              </a:ext>
            </a:extLst>
          </p:cNvPr>
          <p:cNvGrpSpPr/>
          <p:nvPr/>
        </p:nvGrpSpPr>
        <p:grpSpPr>
          <a:xfrm>
            <a:off x="1578656" y="2082194"/>
            <a:ext cx="1887166" cy="461665"/>
            <a:chOff x="823277" y="5683026"/>
            <a:chExt cx="1887166" cy="461665"/>
          </a:xfrm>
        </p:grpSpPr>
        <p:sp>
          <p:nvSpPr>
            <p:cNvPr id="44" name="箭头: 五边形 43">
              <a:extLst>
                <a:ext uri="{FF2B5EF4-FFF2-40B4-BE49-F238E27FC236}">
                  <a16:creationId xmlns:a16="http://schemas.microsoft.com/office/drawing/2014/main" id="{215530ED-FD56-6850-6278-BF5D8083B101}"/>
                </a:ext>
              </a:extLst>
            </p:cNvPr>
            <p:cNvSpPr/>
            <p:nvPr/>
          </p:nvSpPr>
          <p:spPr>
            <a:xfrm>
              <a:off x="823277" y="5683026"/>
              <a:ext cx="1887166" cy="461665"/>
            </a:xfrm>
            <a:prstGeom prst="homePlate">
              <a:avLst>
                <a:gd name="adj" fmla="val 90035"/>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AE9E6FC5-D1DF-0FD9-CA5C-354ACBC04E3B}"/>
                </a:ext>
              </a:extLst>
            </p:cNvPr>
            <p:cNvSpPr txBox="1"/>
            <p:nvPr/>
          </p:nvSpPr>
          <p:spPr>
            <a:xfrm>
              <a:off x="1137285" y="5729192"/>
              <a:ext cx="133921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系统</a:t>
              </a:r>
              <a:r>
                <a:rPr lang="zh-CN" altLang="en-US" b="1" dirty="0">
                  <a:solidFill>
                    <a:schemeClr val="bg1"/>
                  </a:solidFill>
                  <a:latin typeface="华光报宋_CNKI" panose="02000500000000000000" pitchFamily="2" charset="-122"/>
                  <a:ea typeface="华光报宋_CNKI" panose="02000500000000000000" pitchFamily="2" charset="-122"/>
                </a:rPr>
                <a:t>控制表</a:t>
              </a:r>
            </a:p>
          </p:txBody>
        </p:sp>
        <p:cxnSp>
          <p:nvCxnSpPr>
            <p:cNvPr id="46" name="直接连接符 45">
              <a:extLst>
                <a:ext uri="{FF2B5EF4-FFF2-40B4-BE49-F238E27FC236}">
                  <a16:creationId xmlns:a16="http://schemas.microsoft.com/office/drawing/2014/main" id="{BD1A6A8E-D478-A034-6D7F-CADFA8C4FAED}"/>
                </a:ext>
              </a:extLst>
            </p:cNvPr>
            <p:cNvCxnSpPr/>
            <p:nvPr/>
          </p:nvCxnSpPr>
          <p:spPr>
            <a:xfrm>
              <a:off x="8509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DFE52EB-E26C-A2CF-F9D0-168835424F6F}"/>
                </a:ext>
              </a:extLst>
            </p:cNvPr>
            <p:cNvCxnSpPr/>
            <p:nvPr/>
          </p:nvCxnSpPr>
          <p:spPr>
            <a:xfrm>
              <a:off x="8763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C5D546B-D025-56D2-F2B1-9D116A57C0E6}"/>
                </a:ext>
              </a:extLst>
            </p:cNvPr>
            <p:cNvCxnSpPr/>
            <p:nvPr/>
          </p:nvCxnSpPr>
          <p:spPr>
            <a:xfrm>
              <a:off x="90805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49" name="左大括号 48">
            <a:extLst>
              <a:ext uri="{FF2B5EF4-FFF2-40B4-BE49-F238E27FC236}">
                <a16:creationId xmlns:a16="http://schemas.microsoft.com/office/drawing/2014/main" id="{34A9C2FA-D81B-4D69-CF9F-F09621AE8927}"/>
              </a:ext>
            </a:extLst>
          </p:cNvPr>
          <p:cNvSpPr/>
          <p:nvPr/>
        </p:nvSpPr>
        <p:spPr>
          <a:xfrm>
            <a:off x="921833" y="2308239"/>
            <a:ext cx="524407" cy="3820188"/>
          </a:xfrm>
          <a:prstGeom prst="leftBrace">
            <a:avLst>
              <a:gd name="adj1" fmla="val 195848"/>
              <a:gd name="adj2" fmla="val 50000"/>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7F6E3501-1724-A026-3289-C1C6DF19EA14}"/>
              </a:ext>
            </a:extLst>
          </p:cNvPr>
          <p:cNvSpPr txBox="1"/>
          <p:nvPr/>
        </p:nvSpPr>
        <p:spPr>
          <a:xfrm>
            <a:off x="273890" y="3502078"/>
            <a:ext cx="756463" cy="1477328"/>
          </a:xfrm>
          <a:prstGeom prst="rect">
            <a:avLst/>
          </a:prstGeom>
          <a:noFill/>
        </p:spPr>
        <p:txBody>
          <a:bodyPr wrap="square" rtlCol="0">
            <a:spAutoFit/>
          </a:bodyPr>
          <a:lstStyle/>
          <a:p>
            <a:r>
              <a:rPr lang="zh-CN" altLang="en-US" dirty="0">
                <a:latin typeface="华光报宋_CNKI" panose="02000500000000000000" pitchFamily="2" charset="-122"/>
                <a:ea typeface="华光报宋_CNKI" panose="02000500000000000000" pitchFamily="2" charset="-122"/>
              </a:rPr>
              <a:t>设备分配中的数据结构</a:t>
            </a:r>
          </a:p>
        </p:txBody>
      </p:sp>
      <p:cxnSp>
        <p:nvCxnSpPr>
          <p:cNvPr id="52" name="直接箭头连接符 51">
            <a:extLst>
              <a:ext uri="{FF2B5EF4-FFF2-40B4-BE49-F238E27FC236}">
                <a16:creationId xmlns:a16="http://schemas.microsoft.com/office/drawing/2014/main" id="{CA0032EE-3645-C9F9-2E17-807BB4F6787E}"/>
              </a:ext>
            </a:extLst>
          </p:cNvPr>
          <p:cNvCxnSpPr>
            <a:cxnSpLocks/>
          </p:cNvCxnSpPr>
          <p:nvPr/>
        </p:nvCxnSpPr>
        <p:spPr>
          <a:xfrm flipV="1">
            <a:off x="1264596" y="1837006"/>
            <a:ext cx="0" cy="4570843"/>
          </a:xfrm>
          <a:prstGeom prst="straightConnector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right)">
                                      <p:cBhvr>
                                        <p:cTn id="29" dur="1000"/>
                                        <p:tgtEl>
                                          <p:spTgt spid="49"/>
                                        </p:tgtEl>
                                      </p:cBhvr>
                                    </p:animEffec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9"/>
                                        </p:tgtEl>
                                        <p:attrNameLst>
                                          <p:attrName>style.visibility</p:attrName>
                                        </p:attrNameLst>
                                      </p:cBhvr>
                                      <p:to>
                                        <p:strVal val="hidden"/>
                                      </p:to>
                                    </p:set>
                                  </p:childTnLst>
                                </p:cTn>
                              </p:par>
                            </p:childTnLst>
                          </p:cTn>
                        </p:par>
                        <p:par>
                          <p:cTn id="37" fill="hold">
                            <p:stCondLst>
                              <p:cond delay="0"/>
                            </p:stCondLst>
                            <p:childTnLst>
                              <p:par>
                                <p:cTn id="38" presetID="22" presetClass="entr" presetSubtype="4"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down)">
                                      <p:cBhvr>
                                        <p:cTn id="40"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15315" y="537210"/>
            <a:ext cx="3983355" cy="415925"/>
            <a:chOff x="2223" y="2315"/>
            <a:chExt cx="6273" cy="655"/>
          </a:xfrm>
        </p:grpSpPr>
        <p:sp>
          <p:nvSpPr>
            <p:cNvPr id="7" name="íšḷidê"/>
            <p:cNvSpPr txBox="1"/>
            <p:nvPr/>
          </p:nvSpPr>
          <p:spPr>
            <a:xfrm>
              <a:off x="3010" y="2375"/>
              <a:ext cx="5486" cy="595"/>
            </a:xfrm>
            <a:prstGeom prst="rect">
              <a:avLst/>
            </a:prstGeom>
            <a:noFill/>
          </p:spPr>
          <p:txBody>
            <a:bodyPr wrap="square" lIns="91440" tIns="45720" rIns="91440" bIns="45720" anchor="ctr" anchorCtr="0">
              <a:noAutofit/>
            </a:bodyPr>
            <a:lstStyle/>
            <a:p>
              <a:pPr>
                <a:spcBef>
                  <a:spcPct val="0"/>
                </a:spcBef>
              </a:pPr>
              <a:r>
                <a:rPr lang="zh-CN" altLang="en-US" sz="2400" dirty="0">
                  <a:solidFill>
                    <a:schemeClr val="tx1">
                      <a:lumMod val="75000"/>
                      <a:lumOff val="25000"/>
                    </a:schemeClr>
                  </a:solidFill>
                  <a:latin typeface="华光大标宋_CNKI" panose="02000500000000000000" pitchFamily="2" charset="-122"/>
                  <a:ea typeface="华光大标宋_CNKI" panose="02000500000000000000" pitchFamily="2" charset="-122"/>
                  <a:cs typeface="+mn-ea"/>
                  <a:sym typeface="+mn-lt"/>
                </a:rPr>
                <a:t>设备分配中的数据结构</a:t>
              </a:r>
            </a:p>
          </p:txBody>
        </p:sp>
        <p:sp>
          <p:nvSpPr>
            <p:cNvPr id="13" name="椭圆 12"/>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43" name="组合 42">
            <a:extLst>
              <a:ext uri="{FF2B5EF4-FFF2-40B4-BE49-F238E27FC236}">
                <a16:creationId xmlns:a16="http://schemas.microsoft.com/office/drawing/2014/main" id="{F0DFB10B-7A5E-E3E7-C91A-E976F1B0B06A}"/>
              </a:ext>
            </a:extLst>
          </p:cNvPr>
          <p:cNvGrpSpPr/>
          <p:nvPr/>
        </p:nvGrpSpPr>
        <p:grpSpPr>
          <a:xfrm>
            <a:off x="1115060" y="1148422"/>
            <a:ext cx="1887166" cy="461665"/>
            <a:chOff x="823277" y="5683026"/>
            <a:chExt cx="1887166" cy="461665"/>
          </a:xfrm>
        </p:grpSpPr>
        <p:sp>
          <p:nvSpPr>
            <p:cNvPr id="44" name="箭头: 五边形 43">
              <a:extLst>
                <a:ext uri="{FF2B5EF4-FFF2-40B4-BE49-F238E27FC236}">
                  <a16:creationId xmlns:a16="http://schemas.microsoft.com/office/drawing/2014/main" id="{215530ED-FD56-6850-6278-BF5D8083B101}"/>
                </a:ext>
              </a:extLst>
            </p:cNvPr>
            <p:cNvSpPr/>
            <p:nvPr/>
          </p:nvSpPr>
          <p:spPr>
            <a:xfrm>
              <a:off x="823277" y="5683026"/>
              <a:ext cx="1887166" cy="461665"/>
            </a:xfrm>
            <a:prstGeom prst="homePlate">
              <a:avLst>
                <a:gd name="adj" fmla="val 90035"/>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AE9E6FC5-D1DF-0FD9-CA5C-354ACBC04E3B}"/>
                </a:ext>
              </a:extLst>
            </p:cNvPr>
            <p:cNvSpPr txBox="1"/>
            <p:nvPr/>
          </p:nvSpPr>
          <p:spPr>
            <a:xfrm>
              <a:off x="1137285" y="5729192"/>
              <a:ext cx="133921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设备</a:t>
              </a:r>
              <a:r>
                <a:rPr lang="zh-CN" altLang="en-US" b="1" dirty="0">
                  <a:solidFill>
                    <a:schemeClr val="bg1"/>
                  </a:solidFill>
                  <a:latin typeface="华光报宋_CNKI" panose="02000500000000000000" pitchFamily="2" charset="-122"/>
                  <a:ea typeface="华光报宋_CNKI" panose="02000500000000000000" pitchFamily="2" charset="-122"/>
                </a:rPr>
                <a:t>控制表</a:t>
              </a:r>
            </a:p>
          </p:txBody>
        </p:sp>
        <p:cxnSp>
          <p:nvCxnSpPr>
            <p:cNvPr id="46" name="直接连接符 45">
              <a:extLst>
                <a:ext uri="{FF2B5EF4-FFF2-40B4-BE49-F238E27FC236}">
                  <a16:creationId xmlns:a16="http://schemas.microsoft.com/office/drawing/2014/main" id="{BD1A6A8E-D478-A034-6D7F-CADFA8C4FAED}"/>
                </a:ext>
              </a:extLst>
            </p:cNvPr>
            <p:cNvCxnSpPr/>
            <p:nvPr/>
          </p:nvCxnSpPr>
          <p:spPr>
            <a:xfrm>
              <a:off x="8509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DFE52EB-E26C-A2CF-F9D0-168835424F6F}"/>
                </a:ext>
              </a:extLst>
            </p:cNvPr>
            <p:cNvCxnSpPr/>
            <p:nvPr/>
          </p:nvCxnSpPr>
          <p:spPr>
            <a:xfrm>
              <a:off x="8763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C5D546B-D025-56D2-F2B1-9D116A57C0E6}"/>
                </a:ext>
              </a:extLst>
            </p:cNvPr>
            <p:cNvCxnSpPr/>
            <p:nvPr/>
          </p:nvCxnSpPr>
          <p:spPr>
            <a:xfrm>
              <a:off x="90805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1ADBD802-C83B-4F76-F6DE-77456D11864F}"/>
              </a:ext>
            </a:extLst>
          </p:cNvPr>
          <p:cNvSpPr txBox="1"/>
          <p:nvPr/>
        </p:nvSpPr>
        <p:spPr>
          <a:xfrm>
            <a:off x="3077479" y="1231409"/>
            <a:ext cx="7685453" cy="400110"/>
          </a:xfrm>
          <a:prstGeom prst="rect">
            <a:avLst/>
          </a:prstGeom>
          <a:noFill/>
        </p:spPr>
        <p:txBody>
          <a:bodyPr wrap="square" rtlCol="0">
            <a:spAutoFit/>
          </a:bodyPr>
          <a:lstStyle/>
          <a:p>
            <a:r>
              <a:rPr lang="en-US" altLang="zh-CN" sz="2000" i="1" dirty="0">
                <a:effectLst/>
                <a:latin typeface="Times New Roman" panose="02020603050405020304" pitchFamily="18" charset="0"/>
                <a:ea typeface="Yu Mincho Light" panose="02020300000000000000" pitchFamily="18" charset="-128"/>
                <a:cs typeface="Times New Roman" panose="02020603050405020304" pitchFamily="18" charset="0"/>
              </a:rPr>
              <a:t>Device Control Table   </a:t>
            </a:r>
            <a:r>
              <a:rPr lang="zh-CN" altLang="en-US" sz="2000" b="1" dirty="0">
                <a:latin typeface="华光报宋_CNKI" panose="02000500000000000000" pitchFamily="2" charset="-122"/>
                <a:ea typeface="华光报宋_CNKI" panose="02000500000000000000" pitchFamily="2" charset="-122"/>
              </a:rPr>
              <a:t>每个设备</a:t>
            </a:r>
            <a:r>
              <a:rPr lang="en-US" altLang="zh-CN" sz="2000" b="1" dirty="0">
                <a:latin typeface="华光报宋_CNKI" panose="02000500000000000000" pitchFamily="2" charset="-122"/>
                <a:ea typeface="华光报宋_CNKI" panose="02000500000000000000" pitchFamily="2" charset="-122"/>
              </a:rPr>
              <a:t>1</a:t>
            </a:r>
            <a:r>
              <a:rPr lang="zh-CN" altLang="en-US" sz="2000" b="1" dirty="0">
                <a:latin typeface="华光报宋_CNKI" panose="02000500000000000000" pitchFamily="2" charset="-122"/>
                <a:ea typeface="华光报宋_CNKI" panose="02000500000000000000" pitchFamily="2" charset="-122"/>
              </a:rPr>
              <a:t>张</a:t>
            </a:r>
            <a:r>
              <a:rPr lang="en-US" altLang="zh-CN" sz="2000" b="1" dirty="0">
                <a:latin typeface="华光报宋_CNKI" panose="02000500000000000000" pitchFamily="2" charset="-122"/>
                <a:ea typeface="华光报宋_CNKI" panose="02000500000000000000" pitchFamily="2" charset="-122"/>
              </a:rPr>
              <a:t>DCT</a:t>
            </a:r>
            <a:r>
              <a:rPr lang="zh-CN" altLang="en-US" sz="2000" b="1" dirty="0">
                <a:latin typeface="华光报宋_CNKI" panose="02000500000000000000" pitchFamily="2" charset="-122"/>
                <a:ea typeface="华光报宋_CNKI" panose="02000500000000000000" pitchFamily="2" charset="-122"/>
              </a:rPr>
              <a:t>，记录设备情况</a:t>
            </a:r>
          </a:p>
        </p:txBody>
      </p:sp>
      <p:graphicFrame>
        <p:nvGraphicFramePr>
          <p:cNvPr id="4" name="表格 4">
            <a:extLst>
              <a:ext uri="{FF2B5EF4-FFF2-40B4-BE49-F238E27FC236}">
                <a16:creationId xmlns:a16="http://schemas.microsoft.com/office/drawing/2014/main" id="{96E04577-FAE3-0952-7EE1-CCBFFA327A3C}"/>
              </a:ext>
            </a:extLst>
          </p:cNvPr>
          <p:cNvGraphicFramePr>
            <a:graphicFrameLocks noGrp="1"/>
          </p:cNvGraphicFramePr>
          <p:nvPr/>
        </p:nvGraphicFramePr>
        <p:xfrm>
          <a:off x="1767530" y="2764546"/>
          <a:ext cx="1705245" cy="2400840"/>
        </p:xfrm>
        <a:graphic>
          <a:graphicData uri="http://schemas.openxmlformats.org/drawingml/2006/table">
            <a:tbl>
              <a:tblPr firstRow="1" bandRow="1">
                <a:tableStyleId>{5940675A-B579-460E-94D1-54222C63F5DA}</a:tableStyleId>
              </a:tblPr>
              <a:tblGrid>
                <a:gridCol w="1705245">
                  <a:extLst>
                    <a:ext uri="{9D8B030D-6E8A-4147-A177-3AD203B41FA5}">
                      <a16:colId xmlns:a16="http://schemas.microsoft.com/office/drawing/2014/main" val="4125309402"/>
                    </a:ext>
                  </a:extLst>
                </a:gridCol>
              </a:tblGrid>
              <a:tr h="480168">
                <a:tc>
                  <a:txBody>
                    <a:bodyPr/>
                    <a:lstStyle/>
                    <a:p>
                      <a:pPr algn="ctr"/>
                      <a:r>
                        <a:rPr lang="en-US" altLang="zh-CN" dirty="0">
                          <a:latin typeface="华光报宋_CNKI" panose="02000500000000000000" pitchFamily="2" charset="-122"/>
                          <a:ea typeface="华光报宋_CNKI" panose="02000500000000000000" pitchFamily="2" charset="-122"/>
                        </a:rPr>
                        <a:t>DCT 1</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2622480326"/>
                  </a:ext>
                </a:extLst>
              </a:tr>
              <a:tr h="480168">
                <a:tc>
                  <a:txBody>
                    <a:bodyPr/>
                    <a:lstStyle/>
                    <a:p>
                      <a:pPr algn="ctr"/>
                      <a:r>
                        <a:rPr lang="en-US" altLang="zh-CN" dirty="0">
                          <a:latin typeface="华光报宋_CNKI" panose="02000500000000000000" pitchFamily="2" charset="-122"/>
                          <a:ea typeface="华光报宋_CNKI" panose="02000500000000000000" pitchFamily="2" charset="-122"/>
                        </a:rPr>
                        <a:t>DCT 2</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1251352571"/>
                  </a:ext>
                </a:extLst>
              </a:tr>
              <a:tr h="480168">
                <a:tc>
                  <a:txBody>
                    <a:bodyPr/>
                    <a:lstStyle/>
                    <a:p>
                      <a:pPr algn="ctr"/>
                      <a:r>
                        <a:rPr lang="en-US" altLang="zh-CN" dirty="0">
                          <a:latin typeface="华光报宋_CNKI" panose="02000500000000000000" pitchFamily="2" charset="-122"/>
                          <a:ea typeface="华光报宋_CNKI" panose="02000500000000000000" pitchFamily="2" charset="-122"/>
                        </a:rPr>
                        <a:t>DCT 3</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2284048476"/>
                  </a:ext>
                </a:extLst>
              </a:tr>
              <a:tr h="480168">
                <a:tc>
                  <a:txBody>
                    <a:bodyPr/>
                    <a:lstStyle/>
                    <a:p>
                      <a:pPr algn="ctr"/>
                      <a:r>
                        <a:rPr lang="en-US" altLang="zh-CN" dirty="0">
                          <a:latin typeface="华光报宋_CNKI" panose="02000500000000000000" pitchFamily="2" charset="-122"/>
                          <a:ea typeface="华光报宋_CNKI" panose="02000500000000000000" pitchFamily="2" charset="-122"/>
                        </a:rPr>
                        <a:t>……</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1222400867"/>
                  </a:ext>
                </a:extLst>
              </a:tr>
              <a:tr h="480168">
                <a:tc>
                  <a:txBody>
                    <a:bodyPr/>
                    <a:lstStyle/>
                    <a:p>
                      <a:pPr algn="ctr"/>
                      <a:r>
                        <a:rPr lang="en-US" altLang="zh-CN" dirty="0">
                          <a:latin typeface="华光报宋_CNKI" panose="02000500000000000000" pitchFamily="2" charset="-122"/>
                          <a:ea typeface="华光报宋_CNKI" panose="02000500000000000000" pitchFamily="2" charset="-122"/>
                        </a:rPr>
                        <a:t>DCT n</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3278818201"/>
                  </a:ext>
                </a:extLst>
              </a:tr>
            </a:tbl>
          </a:graphicData>
        </a:graphic>
      </p:graphicFrame>
      <p:sp>
        <p:nvSpPr>
          <p:cNvPr id="5" name="文本框 4">
            <a:extLst>
              <a:ext uri="{FF2B5EF4-FFF2-40B4-BE49-F238E27FC236}">
                <a16:creationId xmlns:a16="http://schemas.microsoft.com/office/drawing/2014/main" id="{BE51E5CF-CBB5-ADA7-9632-7966EDA01741}"/>
              </a:ext>
            </a:extLst>
          </p:cNvPr>
          <p:cNvSpPr txBox="1"/>
          <p:nvPr/>
        </p:nvSpPr>
        <p:spPr>
          <a:xfrm>
            <a:off x="1639322" y="2284777"/>
            <a:ext cx="2392896" cy="369332"/>
          </a:xfrm>
          <a:prstGeom prst="rect">
            <a:avLst/>
          </a:prstGeom>
          <a:noFill/>
        </p:spPr>
        <p:txBody>
          <a:bodyPr wrap="square" rtlCol="0">
            <a:spAutoFit/>
          </a:bodyPr>
          <a:lstStyle/>
          <a:p>
            <a:r>
              <a:rPr lang="zh-CN" altLang="en-US" b="1" dirty="0">
                <a:latin typeface="华光报宋_CNKI" panose="02000500000000000000" pitchFamily="2" charset="-122"/>
                <a:ea typeface="华光报宋_CNKI" panose="02000500000000000000" pitchFamily="2" charset="-122"/>
              </a:rPr>
              <a:t>设备控制表集合</a:t>
            </a:r>
          </a:p>
        </p:txBody>
      </p:sp>
      <p:graphicFrame>
        <p:nvGraphicFramePr>
          <p:cNvPr id="6" name="表格 8">
            <a:extLst>
              <a:ext uri="{FF2B5EF4-FFF2-40B4-BE49-F238E27FC236}">
                <a16:creationId xmlns:a16="http://schemas.microsoft.com/office/drawing/2014/main" id="{D71338C2-FDDE-1A99-22EE-9B60497BB43B}"/>
              </a:ext>
            </a:extLst>
          </p:cNvPr>
          <p:cNvGraphicFramePr>
            <a:graphicFrameLocks noGrp="1"/>
          </p:cNvGraphicFramePr>
          <p:nvPr/>
        </p:nvGraphicFramePr>
        <p:xfrm>
          <a:off x="5219828" y="2959126"/>
          <a:ext cx="2134282" cy="2011680"/>
        </p:xfrm>
        <a:graphic>
          <a:graphicData uri="http://schemas.openxmlformats.org/drawingml/2006/table">
            <a:tbl>
              <a:tblPr firstRow="1" bandRow="1">
                <a:tableStyleId>{5940675A-B579-460E-94D1-54222C63F5DA}</a:tableStyleId>
              </a:tblPr>
              <a:tblGrid>
                <a:gridCol w="2134282">
                  <a:extLst>
                    <a:ext uri="{9D8B030D-6E8A-4147-A177-3AD203B41FA5}">
                      <a16:colId xmlns:a16="http://schemas.microsoft.com/office/drawing/2014/main" val="230600806"/>
                    </a:ext>
                  </a:extLst>
                </a:gridCol>
              </a:tblGrid>
              <a:tr h="325503">
                <a:tc>
                  <a:txBody>
                    <a:bodyPr/>
                    <a:lstStyle/>
                    <a:p>
                      <a:r>
                        <a:rPr lang="zh-CN" altLang="en-US" sz="1600" b="1" dirty="0">
                          <a:effectLst/>
                          <a:latin typeface="华光报宋_CNKI" panose="02000500000000000000" pitchFamily="2" charset="-122"/>
                          <a:ea typeface="华光报宋_CNKI" panose="02000500000000000000" pitchFamily="2" charset="-122"/>
                        </a:rPr>
                        <a:t>设备类型</a:t>
                      </a:r>
                    </a:p>
                  </a:txBody>
                  <a:tcPr/>
                </a:tc>
                <a:extLst>
                  <a:ext uri="{0D108BD9-81ED-4DB2-BD59-A6C34878D82A}">
                    <a16:rowId xmlns:a16="http://schemas.microsoft.com/office/drawing/2014/main" val="1256735615"/>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设备标识符</a:t>
                      </a:r>
                    </a:p>
                  </a:txBody>
                  <a:tcPr/>
                </a:tc>
                <a:extLst>
                  <a:ext uri="{0D108BD9-81ED-4DB2-BD59-A6C34878D82A}">
                    <a16:rowId xmlns:a16="http://schemas.microsoft.com/office/drawing/2014/main" val="1167661380"/>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设备状态</a:t>
                      </a:r>
                    </a:p>
                  </a:txBody>
                  <a:tcPr/>
                </a:tc>
                <a:extLst>
                  <a:ext uri="{0D108BD9-81ED-4DB2-BD59-A6C34878D82A}">
                    <a16:rowId xmlns:a16="http://schemas.microsoft.com/office/drawing/2014/main" val="1749108652"/>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指向控制表的指针</a:t>
                      </a:r>
                    </a:p>
                  </a:txBody>
                  <a:tcPr/>
                </a:tc>
                <a:extLst>
                  <a:ext uri="{0D108BD9-81ED-4DB2-BD59-A6C34878D82A}">
                    <a16:rowId xmlns:a16="http://schemas.microsoft.com/office/drawing/2014/main" val="1946436477"/>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重复执行次数或时间</a:t>
                      </a:r>
                    </a:p>
                  </a:txBody>
                  <a:tcPr/>
                </a:tc>
                <a:extLst>
                  <a:ext uri="{0D108BD9-81ED-4DB2-BD59-A6C34878D82A}">
                    <a16:rowId xmlns:a16="http://schemas.microsoft.com/office/drawing/2014/main" val="1374078555"/>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设备队列的队首指针</a:t>
                      </a:r>
                    </a:p>
                  </a:txBody>
                  <a:tcPr/>
                </a:tc>
                <a:extLst>
                  <a:ext uri="{0D108BD9-81ED-4DB2-BD59-A6C34878D82A}">
                    <a16:rowId xmlns:a16="http://schemas.microsoft.com/office/drawing/2014/main" val="2672697841"/>
                  </a:ext>
                </a:extLst>
              </a:tr>
            </a:tbl>
          </a:graphicData>
        </a:graphic>
      </p:graphicFrame>
      <p:cxnSp>
        <p:nvCxnSpPr>
          <p:cNvPr id="10" name="直接箭头连接符 9">
            <a:extLst>
              <a:ext uri="{FF2B5EF4-FFF2-40B4-BE49-F238E27FC236}">
                <a16:creationId xmlns:a16="http://schemas.microsoft.com/office/drawing/2014/main" id="{00A106AF-3162-0BD8-879C-67CF9F0587A9}"/>
              </a:ext>
            </a:extLst>
          </p:cNvPr>
          <p:cNvCxnSpPr/>
          <p:nvPr/>
        </p:nvCxnSpPr>
        <p:spPr>
          <a:xfrm flipV="1">
            <a:off x="3472775" y="2986391"/>
            <a:ext cx="1731523" cy="729575"/>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DB0E11D-5334-57E1-5B47-E969B96BCA3C}"/>
              </a:ext>
            </a:extLst>
          </p:cNvPr>
          <p:cNvCxnSpPr>
            <a:cxnSpLocks/>
          </p:cNvCxnSpPr>
          <p:nvPr/>
        </p:nvCxnSpPr>
        <p:spPr>
          <a:xfrm>
            <a:off x="3446497" y="4202284"/>
            <a:ext cx="1773331" cy="768522"/>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84A0CC2-5215-8C7D-58FB-83911B0D1CFD}"/>
              </a:ext>
            </a:extLst>
          </p:cNvPr>
          <p:cNvSpPr txBox="1"/>
          <p:nvPr/>
        </p:nvSpPr>
        <p:spPr>
          <a:xfrm>
            <a:off x="5359940" y="2529159"/>
            <a:ext cx="1896894" cy="369332"/>
          </a:xfrm>
          <a:prstGeom prst="rect">
            <a:avLst/>
          </a:prstGeom>
          <a:noFill/>
        </p:spPr>
        <p:txBody>
          <a:bodyPr wrap="square" rtlCol="0">
            <a:spAutoFit/>
          </a:bodyPr>
          <a:lstStyle/>
          <a:p>
            <a:r>
              <a:rPr lang="zh-CN" altLang="en-US" b="1" dirty="0">
                <a:latin typeface="华光报宋_CNKI" panose="02000500000000000000" pitchFamily="2" charset="-122"/>
                <a:ea typeface="华光报宋_CNKI" panose="02000500000000000000" pitchFamily="2" charset="-122"/>
              </a:rPr>
              <a:t>设备控制表</a:t>
            </a:r>
            <a:r>
              <a:rPr lang="en-US" altLang="zh-CN" b="1" dirty="0">
                <a:latin typeface="华光报宋_CNKI" panose="02000500000000000000" pitchFamily="2" charset="-122"/>
                <a:ea typeface="华光报宋_CNKI" panose="02000500000000000000" pitchFamily="2" charset="-122"/>
              </a:rPr>
              <a:t>DCT</a:t>
            </a:r>
            <a:endParaRPr lang="zh-CN" altLang="en-US" b="1" dirty="0">
              <a:latin typeface="华光报宋_CNKI" panose="02000500000000000000" pitchFamily="2" charset="-122"/>
              <a:ea typeface="华光报宋_CNKI" panose="02000500000000000000" pitchFamily="2" charset="-122"/>
            </a:endParaRPr>
          </a:p>
        </p:txBody>
      </p:sp>
      <p:grpSp>
        <p:nvGrpSpPr>
          <p:cNvPr id="52" name="组合 51">
            <a:extLst>
              <a:ext uri="{FF2B5EF4-FFF2-40B4-BE49-F238E27FC236}">
                <a16:creationId xmlns:a16="http://schemas.microsoft.com/office/drawing/2014/main" id="{61FBE234-259C-F967-B07E-641A52D46BDE}"/>
              </a:ext>
            </a:extLst>
          </p:cNvPr>
          <p:cNvGrpSpPr/>
          <p:nvPr/>
        </p:nvGrpSpPr>
        <p:grpSpPr>
          <a:xfrm>
            <a:off x="7354110" y="2654109"/>
            <a:ext cx="4734706" cy="565746"/>
            <a:chOff x="7354110" y="2654109"/>
            <a:chExt cx="4734706" cy="565746"/>
          </a:xfrm>
        </p:grpSpPr>
        <p:sp>
          <p:nvSpPr>
            <p:cNvPr id="18" name="文本框 17">
              <a:extLst>
                <a:ext uri="{FF2B5EF4-FFF2-40B4-BE49-F238E27FC236}">
                  <a16:creationId xmlns:a16="http://schemas.microsoft.com/office/drawing/2014/main" id="{2C2EC15D-7EEF-D903-58A3-E45D3C19E2C5}"/>
                </a:ext>
              </a:extLst>
            </p:cNvPr>
            <p:cNvSpPr txBox="1"/>
            <p:nvPr/>
          </p:nvSpPr>
          <p:spPr>
            <a:xfrm>
              <a:off x="8603071" y="2654109"/>
              <a:ext cx="3485745" cy="338554"/>
            </a:xfrm>
            <a:prstGeom prst="rect">
              <a:avLst/>
            </a:prstGeom>
            <a:noFill/>
          </p:spPr>
          <p:txBody>
            <a:bodyPr wrap="square" rtlCol="0">
              <a:spAutoFit/>
            </a:bodyPr>
            <a:lstStyle/>
            <a:p>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e.g. </a:t>
              </a:r>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键盘、打印机、扬声器</a:t>
              </a:r>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a:t>
              </a:r>
              <a:endParaRPr lang="zh-CN" altLang="en-US" sz="1600" dirty="0">
                <a:solidFill>
                  <a:schemeClr val="bg2">
                    <a:lumMod val="25000"/>
                  </a:schemeClr>
                </a:solidFill>
                <a:latin typeface="华光报宋_CNKI" panose="02000500000000000000" pitchFamily="2" charset="-122"/>
                <a:ea typeface="华光报宋_CNKI" panose="02000500000000000000" pitchFamily="2" charset="-122"/>
              </a:endParaRPr>
            </a:p>
          </p:txBody>
        </p:sp>
        <p:grpSp>
          <p:nvGrpSpPr>
            <p:cNvPr id="51" name="组合 50">
              <a:extLst>
                <a:ext uri="{FF2B5EF4-FFF2-40B4-BE49-F238E27FC236}">
                  <a16:creationId xmlns:a16="http://schemas.microsoft.com/office/drawing/2014/main" id="{C3C899A3-6354-7DDA-B650-8DDAD19A21F3}"/>
                </a:ext>
              </a:extLst>
            </p:cNvPr>
            <p:cNvGrpSpPr/>
            <p:nvPr/>
          </p:nvGrpSpPr>
          <p:grpSpPr>
            <a:xfrm>
              <a:off x="7354110" y="2959126"/>
              <a:ext cx="4247340" cy="260729"/>
              <a:chOff x="7354110" y="2959126"/>
              <a:chExt cx="4247340" cy="260729"/>
            </a:xfrm>
          </p:grpSpPr>
          <p:cxnSp>
            <p:nvCxnSpPr>
              <p:cNvPr id="21" name="直接连接符 20">
                <a:extLst>
                  <a:ext uri="{FF2B5EF4-FFF2-40B4-BE49-F238E27FC236}">
                    <a16:creationId xmlns:a16="http://schemas.microsoft.com/office/drawing/2014/main" id="{DA17313A-D749-FAD5-5038-54E42B4A22C5}"/>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3294DD0-F459-E650-A20C-180B2B806B6B}"/>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53" name="组合 52">
            <a:extLst>
              <a:ext uri="{FF2B5EF4-FFF2-40B4-BE49-F238E27FC236}">
                <a16:creationId xmlns:a16="http://schemas.microsoft.com/office/drawing/2014/main" id="{55AB1620-77C3-C8CC-6F9B-07D4A963EB75}"/>
              </a:ext>
            </a:extLst>
          </p:cNvPr>
          <p:cNvGrpSpPr/>
          <p:nvPr/>
        </p:nvGrpSpPr>
        <p:grpSpPr>
          <a:xfrm>
            <a:off x="7369640" y="3026198"/>
            <a:ext cx="4734707" cy="537337"/>
            <a:chOff x="7354110" y="2682518"/>
            <a:chExt cx="4734707" cy="537337"/>
          </a:xfrm>
        </p:grpSpPr>
        <p:sp>
          <p:nvSpPr>
            <p:cNvPr id="54" name="文本框 53">
              <a:extLst>
                <a:ext uri="{FF2B5EF4-FFF2-40B4-BE49-F238E27FC236}">
                  <a16:creationId xmlns:a16="http://schemas.microsoft.com/office/drawing/2014/main" id="{98272059-8B53-4AE5-AD1C-75D9B36A11C0}"/>
                </a:ext>
              </a:extLst>
            </p:cNvPr>
            <p:cNvSpPr txBox="1"/>
            <p:nvPr/>
          </p:nvSpPr>
          <p:spPr>
            <a:xfrm>
              <a:off x="8603072" y="2682518"/>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即：物理设备名</a:t>
              </a:r>
            </a:p>
          </p:txBody>
        </p:sp>
        <p:grpSp>
          <p:nvGrpSpPr>
            <p:cNvPr id="55" name="组合 54">
              <a:extLst>
                <a:ext uri="{FF2B5EF4-FFF2-40B4-BE49-F238E27FC236}">
                  <a16:creationId xmlns:a16="http://schemas.microsoft.com/office/drawing/2014/main" id="{A1BB8C04-F87B-DF38-905C-1AEB7CB2D511}"/>
                </a:ext>
              </a:extLst>
            </p:cNvPr>
            <p:cNvGrpSpPr/>
            <p:nvPr/>
          </p:nvGrpSpPr>
          <p:grpSpPr>
            <a:xfrm>
              <a:off x="7354110" y="2959126"/>
              <a:ext cx="4247340" cy="260729"/>
              <a:chOff x="7354110" y="2959126"/>
              <a:chExt cx="4247340" cy="260729"/>
            </a:xfrm>
          </p:grpSpPr>
          <p:cxnSp>
            <p:nvCxnSpPr>
              <p:cNvPr id="56" name="直接连接符 55">
                <a:extLst>
                  <a:ext uri="{FF2B5EF4-FFF2-40B4-BE49-F238E27FC236}">
                    <a16:creationId xmlns:a16="http://schemas.microsoft.com/office/drawing/2014/main" id="{4B3FAA08-7BF3-069F-D61B-ABA66EC73B0F}"/>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692329C-663F-545A-66AA-2D63F7AF9E83}"/>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58" name="组合 57">
            <a:extLst>
              <a:ext uri="{FF2B5EF4-FFF2-40B4-BE49-F238E27FC236}">
                <a16:creationId xmlns:a16="http://schemas.microsoft.com/office/drawing/2014/main" id="{499D40AE-448E-4360-5479-6CC5E5D1DA0A}"/>
              </a:ext>
            </a:extLst>
          </p:cNvPr>
          <p:cNvGrpSpPr/>
          <p:nvPr/>
        </p:nvGrpSpPr>
        <p:grpSpPr>
          <a:xfrm>
            <a:off x="7369640" y="3354822"/>
            <a:ext cx="4734707" cy="552392"/>
            <a:chOff x="7354110" y="2667463"/>
            <a:chExt cx="4734707" cy="552392"/>
          </a:xfrm>
        </p:grpSpPr>
        <p:sp>
          <p:nvSpPr>
            <p:cNvPr id="59" name="文本框 58">
              <a:extLst>
                <a:ext uri="{FF2B5EF4-FFF2-40B4-BE49-F238E27FC236}">
                  <a16:creationId xmlns:a16="http://schemas.microsoft.com/office/drawing/2014/main" id="{B2CDB154-3E04-11C3-8B4A-D8120C2D4544}"/>
                </a:ext>
              </a:extLst>
            </p:cNvPr>
            <p:cNvSpPr txBox="1"/>
            <p:nvPr/>
          </p:nvSpPr>
          <p:spPr>
            <a:xfrm>
              <a:off x="8603072" y="2667463"/>
              <a:ext cx="3485745" cy="338554"/>
            </a:xfrm>
            <a:prstGeom prst="rect">
              <a:avLst/>
            </a:prstGeom>
            <a:noFill/>
          </p:spPr>
          <p:txBody>
            <a:bodyPr wrap="square" rtlCol="0">
              <a:spAutoFit/>
            </a:bodyPr>
            <a:lstStyle/>
            <a:p>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e.g.</a:t>
              </a:r>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忙碌、空闲、故障</a:t>
              </a:r>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a:t>
              </a:r>
              <a:endParaRPr lang="zh-CN" altLang="en-US" sz="1600" dirty="0">
                <a:solidFill>
                  <a:schemeClr val="bg2">
                    <a:lumMod val="25000"/>
                  </a:schemeClr>
                </a:solidFill>
                <a:latin typeface="华光报宋_CNKI" panose="02000500000000000000" pitchFamily="2" charset="-122"/>
                <a:ea typeface="华光报宋_CNKI" panose="02000500000000000000" pitchFamily="2" charset="-122"/>
              </a:endParaRPr>
            </a:p>
          </p:txBody>
        </p:sp>
        <p:grpSp>
          <p:nvGrpSpPr>
            <p:cNvPr id="60" name="组合 59">
              <a:extLst>
                <a:ext uri="{FF2B5EF4-FFF2-40B4-BE49-F238E27FC236}">
                  <a16:creationId xmlns:a16="http://schemas.microsoft.com/office/drawing/2014/main" id="{C26195D3-A74E-7231-60C4-1DFA76F5FB92}"/>
                </a:ext>
              </a:extLst>
            </p:cNvPr>
            <p:cNvGrpSpPr/>
            <p:nvPr/>
          </p:nvGrpSpPr>
          <p:grpSpPr>
            <a:xfrm>
              <a:off x="7354110" y="2959126"/>
              <a:ext cx="4247340" cy="260729"/>
              <a:chOff x="7354110" y="2959126"/>
              <a:chExt cx="4247340" cy="260729"/>
            </a:xfrm>
          </p:grpSpPr>
          <p:cxnSp>
            <p:nvCxnSpPr>
              <p:cNvPr id="61" name="直接连接符 60">
                <a:extLst>
                  <a:ext uri="{FF2B5EF4-FFF2-40B4-BE49-F238E27FC236}">
                    <a16:creationId xmlns:a16="http://schemas.microsoft.com/office/drawing/2014/main" id="{4362B80E-C145-B263-4677-1F1DDD419F83}"/>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BE70398F-E9FF-9C23-F9E3-E99E85AFC884}"/>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63" name="组合 62">
            <a:extLst>
              <a:ext uri="{FF2B5EF4-FFF2-40B4-BE49-F238E27FC236}">
                <a16:creationId xmlns:a16="http://schemas.microsoft.com/office/drawing/2014/main" id="{3D63107D-5138-A23B-9A13-64B6AAE39D84}"/>
              </a:ext>
            </a:extLst>
          </p:cNvPr>
          <p:cNvGrpSpPr/>
          <p:nvPr/>
        </p:nvGrpSpPr>
        <p:grpSpPr>
          <a:xfrm>
            <a:off x="7369640" y="3704237"/>
            <a:ext cx="4734707" cy="560370"/>
            <a:chOff x="7354110" y="2659485"/>
            <a:chExt cx="4734707" cy="560370"/>
          </a:xfrm>
        </p:grpSpPr>
        <p:sp>
          <p:nvSpPr>
            <p:cNvPr id="64" name="文本框 63">
              <a:extLst>
                <a:ext uri="{FF2B5EF4-FFF2-40B4-BE49-F238E27FC236}">
                  <a16:creationId xmlns:a16="http://schemas.microsoft.com/office/drawing/2014/main" id="{A5F490C1-A421-CD11-653F-DF67D7A62F3E}"/>
                </a:ext>
              </a:extLst>
            </p:cNvPr>
            <p:cNvSpPr txBox="1"/>
            <p:nvPr/>
          </p:nvSpPr>
          <p:spPr>
            <a:xfrm>
              <a:off x="8603072" y="2659485"/>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找到控制该设备的控制器</a:t>
              </a:r>
            </a:p>
          </p:txBody>
        </p:sp>
        <p:grpSp>
          <p:nvGrpSpPr>
            <p:cNvPr id="65" name="组合 64">
              <a:extLst>
                <a:ext uri="{FF2B5EF4-FFF2-40B4-BE49-F238E27FC236}">
                  <a16:creationId xmlns:a16="http://schemas.microsoft.com/office/drawing/2014/main" id="{5223E7F0-BF91-864A-27D1-F405709A39A4}"/>
                </a:ext>
              </a:extLst>
            </p:cNvPr>
            <p:cNvGrpSpPr/>
            <p:nvPr/>
          </p:nvGrpSpPr>
          <p:grpSpPr>
            <a:xfrm>
              <a:off x="7354110" y="2959126"/>
              <a:ext cx="4247340" cy="260729"/>
              <a:chOff x="7354110" y="2959126"/>
              <a:chExt cx="4247340" cy="260729"/>
            </a:xfrm>
          </p:grpSpPr>
          <p:cxnSp>
            <p:nvCxnSpPr>
              <p:cNvPr id="66" name="直接连接符 65">
                <a:extLst>
                  <a:ext uri="{FF2B5EF4-FFF2-40B4-BE49-F238E27FC236}">
                    <a16:creationId xmlns:a16="http://schemas.microsoft.com/office/drawing/2014/main" id="{BDD26FD4-9364-A26D-7CE8-4B1CBF0C7DC1}"/>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61DAEB0E-E844-26FA-F9BA-516AD9A78727}"/>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68" name="组合 67">
            <a:extLst>
              <a:ext uri="{FF2B5EF4-FFF2-40B4-BE49-F238E27FC236}">
                <a16:creationId xmlns:a16="http://schemas.microsoft.com/office/drawing/2014/main" id="{E03BA18A-202B-92B3-B8C0-0C1FAAA29AA4}"/>
              </a:ext>
            </a:extLst>
          </p:cNvPr>
          <p:cNvGrpSpPr/>
          <p:nvPr/>
        </p:nvGrpSpPr>
        <p:grpSpPr>
          <a:xfrm>
            <a:off x="7369640" y="4042346"/>
            <a:ext cx="4734707" cy="521902"/>
            <a:chOff x="7354110" y="2697953"/>
            <a:chExt cx="4734707" cy="521902"/>
          </a:xfrm>
        </p:grpSpPr>
        <p:sp>
          <p:nvSpPr>
            <p:cNvPr id="69" name="文本框 68">
              <a:extLst>
                <a:ext uri="{FF2B5EF4-FFF2-40B4-BE49-F238E27FC236}">
                  <a16:creationId xmlns:a16="http://schemas.microsoft.com/office/drawing/2014/main" id="{8B761459-69E4-0515-4BDD-3EB66AA12618}"/>
                </a:ext>
              </a:extLst>
            </p:cNvPr>
            <p:cNvSpPr txBox="1"/>
            <p:nvPr/>
          </p:nvSpPr>
          <p:spPr>
            <a:xfrm>
              <a:off x="8603072" y="2697953"/>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据此判定此次</a:t>
              </a:r>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I/O</a:t>
              </a:r>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操作是否失败</a:t>
              </a:r>
            </a:p>
          </p:txBody>
        </p:sp>
        <p:grpSp>
          <p:nvGrpSpPr>
            <p:cNvPr id="70" name="组合 69">
              <a:extLst>
                <a:ext uri="{FF2B5EF4-FFF2-40B4-BE49-F238E27FC236}">
                  <a16:creationId xmlns:a16="http://schemas.microsoft.com/office/drawing/2014/main" id="{8732B023-5443-C443-7D06-9AB25559BFC7}"/>
                </a:ext>
              </a:extLst>
            </p:cNvPr>
            <p:cNvGrpSpPr/>
            <p:nvPr/>
          </p:nvGrpSpPr>
          <p:grpSpPr>
            <a:xfrm>
              <a:off x="7354110" y="2959126"/>
              <a:ext cx="4247340" cy="260729"/>
              <a:chOff x="7354110" y="2959126"/>
              <a:chExt cx="4247340" cy="260729"/>
            </a:xfrm>
          </p:grpSpPr>
          <p:cxnSp>
            <p:nvCxnSpPr>
              <p:cNvPr id="71" name="直接连接符 70">
                <a:extLst>
                  <a:ext uri="{FF2B5EF4-FFF2-40B4-BE49-F238E27FC236}">
                    <a16:creationId xmlns:a16="http://schemas.microsoft.com/office/drawing/2014/main" id="{63AE3229-5E2C-F677-98CA-81BB5D3BB267}"/>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843E539-D23D-5898-F5CF-3BE1668B01D6}"/>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73" name="组合 72">
            <a:extLst>
              <a:ext uri="{FF2B5EF4-FFF2-40B4-BE49-F238E27FC236}">
                <a16:creationId xmlns:a16="http://schemas.microsoft.com/office/drawing/2014/main" id="{385D5B9E-C61D-4422-6CC6-BB94866D6A86}"/>
              </a:ext>
            </a:extLst>
          </p:cNvPr>
          <p:cNvGrpSpPr/>
          <p:nvPr/>
        </p:nvGrpSpPr>
        <p:grpSpPr>
          <a:xfrm>
            <a:off x="7354110" y="4381344"/>
            <a:ext cx="4734706" cy="543181"/>
            <a:chOff x="7354110" y="2676674"/>
            <a:chExt cx="4734706" cy="543181"/>
          </a:xfrm>
        </p:grpSpPr>
        <p:sp>
          <p:nvSpPr>
            <p:cNvPr id="74" name="文本框 73">
              <a:extLst>
                <a:ext uri="{FF2B5EF4-FFF2-40B4-BE49-F238E27FC236}">
                  <a16:creationId xmlns:a16="http://schemas.microsoft.com/office/drawing/2014/main" id="{B9D00FA7-2420-80AC-C453-1FF21E555C9D}"/>
                </a:ext>
              </a:extLst>
            </p:cNvPr>
            <p:cNvSpPr txBox="1"/>
            <p:nvPr/>
          </p:nvSpPr>
          <p:spPr>
            <a:xfrm>
              <a:off x="8603071" y="2676674"/>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指向正在等待该设备的进程队列</a:t>
              </a:r>
            </a:p>
          </p:txBody>
        </p:sp>
        <p:grpSp>
          <p:nvGrpSpPr>
            <p:cNvPr id="75" name="组合 74">
              <a:extLst>
                <a:ext uri="{FF2B5EF4-FFF2-40B4-BE49-F238E27FC236}">
                  <a16:creationId xmlns:a16="http://schemas.microsoft.com/office/drawing/2014/main" id="{897E7F19-8939-B59A-E5B6-C57B3AB34A6A}"/>
                </a:ext>
              </a:extLst>
            </p:cNvPr>
            <p:cNvGrpSpPr/>
            <p:nvPr/>
          </p:nvGrpSpPr>
          <p:grpSpPr>
            <a:xfrm>
              <a:off x="7354110" y="2959126"/>
              <a:ext cx="4247340" cy="260729"/>
              <a:chOff x="7354110" y="2959126"/>
              <a:chExt cx="4247340" cy="260729"/>
            </a:xfrm>
          </p:grpSpPr>
          <p:cxnSp>
            <p:nvCxnSpPr>
              <p:cNvPr id="76" name="直接连接符 75">
                <a:extLst>
                  <a:ext uri="{FF2B5EF4-FFF2-40B4-BE49-F238E27FC236}">
                    <a16:creationId xmlns:a16="http://schemas.microsoft.com/office/drawing/2014/main" id="{28293C23-1DD9-263E-6A38-070539714765}"/>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65CB0F3F-19C1-8478-17E9-975FDE6FD431}"/>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5644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15315" y="537210"/>
            <a:ext cx="3983355" cy="415925"/>
            <a:chOff x="2223" y="2315"/>
            <a:chExt cx="6273" cy="655"/>
          </a:xfrm>
        </p:grpSpPr>
        <p:sp>
          <p:nvSpPr>
            <p:cNvPr id="7" name="íšḷidê"/>
            <p:cNvSpPr txBox="1"/>
            <p:nvPr/>
          </p:nvSpPr>
          <p:spPr>
            <a:xfrm>
              <a:off x="3010" y="2375"/>
              <a:ext cx="5486" cy="595"/>
            </a:xfrm>
            <a:prstGeom prst="rect">
              <a:avLst/>
            </a:prstGeom>
            <a:noFill/>
          </p:spPr>
          <p:txBody>
            <a:bodyPr wrap="square" lIns="91440" tIns="45720" rIns="91440" bIns="45720" anchor="ctr" anchorCtr="0">
              <a:noAutofit/>
            </a:bodyPr>
            <a:lstStyle/>
            <a:p>
              <a:pPr>
                <a:spcBef>
                  <a:spcPct val="0"/>
                </a:spcBef>
              </a:pPr>
              <a:r>
                <a:rPr lang="zh-CN" altLang="en-US" sz="2400" dirty="0">
                  <a:solidFill>
                    <a:schemeClr val="tx1">
                      <a:lumMod val="75000"/>
                      <a:lumOff val="25000"/>
                    </a:schemeClr>
                  </a:solidFill>
                  <a:latin typeface="华光大标宋_CNKI" panose="02000500000000000000" pitchFamily="2" charset="-122"/>
                  <a:ea typeface="华光大标宋_CNKI" panose="02000500000000000000" pitchFamily="2" charset="-122"/>
                  <a:cs typeface="+mn-ea"/>
                  <a:sym typeface="+mn-lt"/>
                </a:rPr>
                <a:t>设备分配中的数据结构</a:t>
              </a:r>
            </a:p>
          </p:txBody>
        </p:sp>
        <p:sp>
          <p:nvSpPr>
            <p:cNvPr id="13" name="椭圆 12"/>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1" name="组合 10">
            <a:extLst>
              <a:ext uri="{FF2B5EF4-FFF2-40B4-BE49-F238E27FC236}">
                <a16:creationId xmlns:a16="http://schemas.microsoft.com/office/drawing/2014/main" id="{A9722E38-7F7F-2AAF-526B-0C4EEE7D7221}"/>
              </a:ext>
            </a:extLst>
          </p:cNvPr>
          <p:cNvGrpSpPr/>
          <p:nvPr/>
        </p:nvGrpSpPr>
        <p:grpSpPr>
          <a:xfrm>
            <a:off x="1115060" y="1148422"/>
            <a:ext cx="1887166" cy="461665"/>
            <a:chOff x="823277" y="5683026"/>
            <a:chExt cx="1887166" cy="461665"/>
          </a:xfrm>
        </p:grpSpPr>
        <p:sp>
          <p:nvSpPr>
            <p:cNvPr id="14" name="箭头: 五边形 13">
              <a:extLst>
                <a:ext uri="{FF2B5EF4-FFF2-40B4-BE49-F238E27FC236}">
                  <a16:creationId xmlns:a16="http://schemas.microsoft.com/office/drawing/2014/main" id="{46DC3ECE-6983-57ED-E348-A87070E6B38B}"/>
                </a:ext>
              </a:extLst>
            </p:cNvPr>
            <p:cNvSpPr/>
            <p:nvPr/>
          </p:nvSpPr>
          <p:spPr>
            <a:xfrm>
              <a:off x="823277" y="5683026"/>
              <a:ext cx="1887166" cy="461665"/>
            </a:xfrm>
            <a:prstGeom prst="homePlate">
              <a:avLst>
                <a:gd name="adj" fmla="val 90035"/>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CCD509E-FA61-ED1D-3843-2E8A35490902}"/>
                </a:ext>
              </a:extLst>
            </p:cNvPr>
            <p:cNvSpPr txBox="1"/>
            <p:nvPr/>
          </p:nvSpPr>
          <p:spPr>
            <a:xfrm>
              <a:off x="908050" y="5729192"/>
              <a:ext cx="1574800"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控制器</a:t>
              </a:r>
              <a:r>
                <a:rPr lang="zh-CN" altLang="en-US" b="1" dirty="0">
                  <a:solidFill>
                    <a:schemeClr val="bg1"/>
                  </a:solidFill>
                  <a:latin typeface="华光报宋_CNKI" panose="02000500000000000000" pitchFamily="2" charset="-122"/>
                  <a:ea typeface="华光报宋_CNKI" panose="02000500000000000000" pitchFamily="2" charset="-122"/>
                </a:rPr>
                <a:t>控制表</a:t>
              </a:r>
            </a:p>
          </p:txBody>
        </p:sp>
        <p:cxnSp>
          <p:nvCxnSpPr>
            <p:cNvPr id="18" name="直接连接符 17">
              <a:extLst>
                <a:ext uri="{FF2B5EF4-FFF2-40B4-BE49-F238E27FC236}">
                  <a16:creationId xmlns:a16="http://schemas.microsoft.com/office/drawing/2014/main" id="{0410BC2C-F741-D9F5-6DEB-3F91517CDE38}"/>
                </a:ext>
              </a:extLst>
            </p:cNvPr>
            <p:cNvCxnSpPr/>
            <p:nvPr/>
          </p:nvCxnSpPr>
          <p:spPr>
            <a:xfrm>
              <a:off x="8509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2328013-160C-767C-AE3D-6EABA6C58D66}"/>
                </a:ext>
              </a:extLst>
            </p:cNvPr>
            <p:cNvCxnSpPr/>
            <p:nvPr/>
          </p:nvCxnSpPr>
          <p:spPr>
            <a:xfrm>
              <a:off x="8763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57A1C92-C53F-41FF-EF73-84566EEF23ED}"/>
                </a:ext>
              </a:extLst>
            </p:cNvPr>
            <p:cNvCxnSpPr/>
            <p:nvPr/>
          </p:nvCxnSpPr>
          <p:spPr>
            <a:xfrm>
              <a:off x="90805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B8EEA07C-4E98-52F4-9003-7238E2040431}"/>
              </a:ext>
            </a:extLst>
          </p:cNvPr>
          <p:cNvSpPr txBox="1"/>
          <p:nvPr/>
        </p:nvSpPr>
        <p:spPr>
          <a:xfrm>
            <a:off x="3077479" y="1231409"/>
            <a:ext cx="7685453" cy="400110"/>
          </a:xfrm>
          <a:prstGeom prst="rect">
            <a:avLst/>
          </a:prstGeom>
          <a:noFill/>
        </p:spPr>
        <p:txBody>
          <a:bodyPr wrap="square" rtlCol="0">
            <a:spAutoFit/>
          </a:bodyPr>
          <a:lstStyle/>
          <a:p>
            <a:r>
              <a:rPr lang="en-US" altLang="zh-CN" sz="2000" b="0" i="1" dirty="0">
                <a:solidFill>
                  <a:srgbClr val="333333"/>
                </a:solidFill>
                <a:effectLst/>
                <a:latin typeface="Times New Roman" panose="02020603050405020304" pitchFamily="18" charset="0"/>
                <a:cs typeface="Times New Roman" panose="02020603050405020304" pitchFamily="18" charset="0"/>
              </a:rPr>
              <a:t>Controller Control Table  </a:t>
            </a:r>
            <a:r>
              <a:rPr lang="zh-CN" altLang="en-US" sz="2000" b="1" dirty="0">
                <a:latin typeface="华光报宋_CNKI" panose="02000500000000000000" pitchFamily="2" charset="-122"/>
                <a:ea typeface="华光报宋_CNKI" panose="02000500000000000000" pitchFamily="2" charset="-122"/>
              </a:rPr>
              <a:t>每个设备控制器</a:t>
            </a:r>
            <a:r>
              <a:rPr lang="en-US" altLang="zh-CN" sz="2000" b="1" dirty="0">
                <a:latin typeface="华光报宋_CNKI" panose="02000500000000000000" pitchFamily="2" charset="-122"/>
                <a:ea typeface="华光报宋_CNKI" panose="02000500000000000000" pitchFamily="2" charset="-122"/>
              </a:rPr>
              <a:t>1</a:t>
            </a:r>
            <a:r>
              <a:rPr lang="zh-CN" altLang="en-US" sz="2000" b="1" dirty="0">
                <a:latin typeface="华光报宋_CNKI" panose="02000500000000000000" pitchFamily="2" charset="-122"/>
                <a:ea typeface="华光报宋_CNKI" panose="02000500000000000000" pitchFamily="2" charset="-122"/>
              </a:rPr>
              <a:t>张</a:t>
            </a:r>
            <a:r>
              <a:rPr lang="en-US" altLang="zh-CN" sz="2000" b="1" dirty="0">
                <a:latin typeface="华光报宋_CNKI" panose="02000500000000000000" pitchFamily="2" charset="-122"/>
                <a:ea typeface="华光报宋_CNKI" panose="02000500000000000000" pitchFamily="2" charset="-122"/>
              </a:rPr>
              <a:t>COCT</a:t>
            </a:r>
            <a:endParaRPr lang="zh-CN" altLang="en-US" sz="2000" b="1" dirty="0">
              <a:latin typeface="华光报宋_CNKI" panose="02000500000000000000" pitchFamily="2" charset="-122"/>
              <a:ea typeface="华光报宋_CNKI" panose="02000500000000000000" pitchFamily="2" charset="-122"/>
            </a:endParaRPr>
          </a:p>
        </p:txBody>
      </p:sp>
      <p:graphicFrame>
        <p:nvGraphicFramePr>
          <p:cNvPr id="27" name="表格 4">
            <a:extLst>
              <a:ext uri="{FF2B5EF4-FFF2-40B4-BE49-F238E27FC236}">
                <a16:creationId xmlns:a16="http://schemas.microsoft.com/office/drawing/2014/main" id="{3DFA7952-8150-8057-D81F-22D283374B97}"/>
              </a:ext>
            </a:extLst>
          </p:cNvPr>
          <p:cNvGraphicFramePr>
            <a:graphicFrameLocks noGrp="1"/>
          </p:cNvGraphicFramePr>
          <p:nvPr/>
        </p:nvGraphicFramePr>
        <p:xfrm>
          <a:off x="1767530" y="2764546"/>
          <a:ext cx="1705245" cy="2400840"/>
        </p:xfrm>
        <a:graphic>
          <a:graphicData uri="http://schemas.openxmlformats.org/drawingml/2006/table">
            <a:tbl>
              <a:tblPr firstRow="1" bandRow="1">
                <a:tableStyleId>{5940675A-B579-460E-94D1-54222C63F5DA}</a:tableStyleId>
              </a:tblPr>
              <a:tblGrid>
                <a:gridCol w="1705245">
                  <a:extLst>
                    <a:ext uri="{9D8B030D-6E8A-4147-A177-3AD203B41FA5}">
                      <a16:colId xmlns:a16="http://schemas.microsoft.com/office/drawing/2014/main" val="4125309402"/>
                    </a:ext>
                  </a:extLst>
                </a:gridCol>
              </a:tblGrid>
              <a:tr h="480168">
                <a:tc>
                  <a:txBody>
                    <a:bodyPr/>
                    <a:lstStyle/>
                    <a:p>
                      <a:pPr algn="ctr"/>
                      <a:r>
                        <a:rPr lang="en-US" altLang="zh-CN" sz="1800" b="0" dirty="0">
                          <a:latin typeface="华光报宋_CNKI" panose="02000500000000000000" pitchFamily="2" charset="-122"/>
                          <a:ea typeface="华光报宋_CNKI" panose="02000500000000000000" pitchFamily="2" charset="-122"/>
                        </a:rPr>
                        <a:t>COCT</a:t>
                      </a:r>
                      <a:r>
                        <a:rPr lang="en-US" altLang="zh-CN" b="0" dirty="0">
                          <a:latin typeface="华光报宋_CNKI" panose="02000500000000000000" pitchFamily="2" charset="-122"/>
                          <a:ea typeface="华光报宋_CNKI" panose="02000500000000000000" pitchFamily="2" charset="-122"/>
                        </a:rPr>
                        <a:t> 1</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2622480326"/>
                  </a:ext>
                </a:extLst>
              </a:tr>
              <a:tr h="480168">
                <a:tc>
                  <a:txBody>
                    <a:bodyPr/>
                    <a:lstStyle/>
                    <a:p>
                      <a:pPr algn="ctr"/>
                      <a:r>
                        <a:rPr lang="en-US" altLang="zh-CN" sz="1800" b="0" dirty="0">
                          <a:latin typeface="华光报宋_CNKI" panose="02000500000000000000" pitchFamily="2" charset="-122"/>
                          <a:ea typeface="华光报宋_CNKI" panose="02000500000000000000" pitchFamily="2" charset="-122"/>
                        </a:rPr>
                        <a:t>COCT</a:t>
                      </a:r>
                      <a:r>
                        <a:rPr lang="en-US" altLang="zh-CN" b="0" dirty="0">
                          <a:latin typeface="华光报宋_CNKI" panose="02000500000000000000" pitchFamily="2" charset="-122"/>
                          <a:ea typeface="华光报宋_CNKI" panose="02000500000000000000" pitchFamily="2" charset="-122"/>
                        </a:rPr>
                        <a:t> 2</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1251352571"/>
                  </a:ext>
                </a:extLst>
              </a:tr>
              <a:tr h="480168">
                <a:tc>
                  <a:txBody>
                    <a:bodyPr/>
                    <a:lstStyle/>
                    <a:p>
                      <a:pPr algn="ctr"/>
                      <a:r>
                        <a:rPr lang="en-US" altLang="zh-CN" sz="1800" b="0" dirty="0">
                          <a:latin typeface="华光报宋_CNKI" panose="02000500000000000000" pitchFamily="2" charset="-122"/>
                          <a:ea typeface="华光报宋_CNKI" panose="02000500000000000000" pitchFamily="2" charset="-122"/>
                        </a:rPr>
                        <a:t>COCT </a:t>
                      </a:r>
                      <a:r>
                        <a:rPr lang="en-US" altLang="zh-CN" b="0" dirty="0">
                          <a:latin typeface="华光报宋_CNKI" panose="02000500000000000000" pitchFamily="2" charset="-122"/>
                          <a:ea typeface="华光报宋_CNKI" panose="02000500000000000000" pitchFamily="2" charset="-122"/>
                        </a:rPr>
                        <a:t>3</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2284048476"/>
                  </a:ext>
                </a:extLst>
              </a:tr>
              <a:tr h="480168">
                <a:tc>
                  <a:txBody>
                    <a:bodyPr/>
                    <a:lstStyle/>
                    <a:p>
                      <a:pPr algn="ctr"/>
                      <a:r>
                        <a:rPr lang="en-US" altLang="zh-CN" b="0" dirty="0">
                          <a:latin typeface="华光报宋_CNKI" panose="02000500000000000000" pitchFamily="2" charset="-122"/>
                          <a:ea typeface="华光报宋_CNKI" panose="02000500000000000000" pitchFamily="2" charset="-122"/>
                        </a:rPr>
                        <a:t>……</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1222400867"/>
                  </a:ext>
                </a:extLst>
              </a:tr>
              <a:tr h="480168">
                <a:tc>
                  <a:txBody>
                    <a:bodyPr/>
                    <a:lstStyle/>
                    <a:p>
                      <a:pPr algn="ctr"/>
                      <a:r>
                        <a:rPr lang="en-US" altLang="zh-CN" sz="1800" b="0" dirty="0">
                          <a:latin typeface="华光报宋_CNKI" panose="02000500000000000000" pitchFamily="2" charset="-122"/>
                          <a:ea typeface="华光报宋_CNKI" panose="02000500000000000000" pitchFamily="2" charset="-122"/>
                        </a:rPr>
                        <a:t>COCT </a:t>
                      </a:r>
                      <a:r>
                        <a:rPr lang="en-US" altLang="zh-CN" b="0" dirty="0">
                          <a:latin typeface="华光报宋_CNKI" panose="02000500000000000000" pitchFamily="2" charset="-122"/>
                          <a:ea typeface="华光报宋_CNKI" panose="02000500000000000000" pitchFamily="2" charset="-122"/>
                        </a:rPr>
                        <a:t>n</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3278818201"/>
                  </a:ext>
                </a:extLst>
              </a:tr>
            </a:tbl>
          </a:graphicData>
        </a:graphic>
      </p:graphicFrame>
      <p:sp>
        <p:nvSpPr>
          <p:cNvPr id="28" name="文本框 27">
            <a:extLst>
              <a:ext uri="{FF2B5EF4-FFF2-40B4-BE49-F238E27FC236}">
                <a16:creationId xmlns:a16="http://schemas.microsoft.com/office/drawing/2014/main" id="{D0166EA9-33C0-72F6-EB55-2C33F35E2FA7}"/>
              </a:ext>
            </a:extLst>
          </p:cNvPr>
          <p:cNvSpPr txBox="1"/>
          <p:nvPr/>
        </p:nvSpPr>
        <p:spPr>
          <a:xfrm>
            <a:off x="1648134" y="2321471"/>
            <a:ext cx="2685028" cy="369332"/>
          </a:xfrm>
          <a:prstGeom prst="rect">
            <a:avLst/>
          </a:prstGeom>
          <a:noFill/>
        </p:spPr>
        <p:txBody>
          <a:bodyPr wrap="square" rtlCol="0">
            <a:spAutoFit/>
          </a:bodyPr>
          <a:lstStyle/>
          <a:p>
            <a:r>
              <a:rPr lang="zh-CN" altLang="en-US" b="1" dirty="0">
                <a:latin typeface="华光报宋_CNKI" panose="02000500000000000000" pitchFamily="2" charset="-122"/>
                <a:ea typeface="华光报宋_CNKI" panose="02000500000000000000" pitchFamily="2" charset="-122"/>
              </a:rPr>
              <a:t>控制器控制表集合</a:t>
            </a:r>
          </a:p>
        </p:txBody>
      </p:sp>
      <p:graphicFrame>
        <p:nvGraphicFramePr>
          <p:cNvPr id="29" name="表格 8">
            <a:extLst>
              <a:ext uri="{FF2B5EF4-FFF2-40B4-BE49-F238E27FC236}">
                <a16:creationId xmlns:a16="http://schemas.microsoft.com/office/drawing/2014/main" id="{5AD74F80-B286-7370-7743-357F43EADAC3}"/>
              </a:ext>
            </a:extLst>
          </p:cNvPr>
          <p:cNvGraphicFramePr>
            <a:graphicFrameLocks noGrp="1"/>
          </p:cNvGraphicFramePr>
          <p:nvPr/>
        </p:nvGraphicFramePr>
        <p:xfrm>
          <a:off x="5097158" y="2959126"/>
          <a:ext cx="2256952" cy="1676400"/>
        </p:xfrm>
        <a:graphic>
          <a:graphicData uri="http://schemas.openxmlformats.org/drawingml/2006/table">
            <a:tbl>
              <a:tblPr firstRow="1" bandRow="1">
                <a:tableStyleId>{5940675A-B579-460E-94D1-54222C63F5DA}</a:tableStyleId>
              </a:tblPr>
              <a:tblGrid>
                <a:gridCol w="2256952">
                  <a:extLst>
                    <a:ext uri="{9D8B030D-6E8A-4147-A177-3AD203B41FA5}">
                      <a16:colId xmlns:a16="http://schemas.microsoft.com/office/drawing/2014/main" val="230600806"/>
                    </a:ext>
                  </a:extLst>
                </a:gridCol>
              </a:tblGrid>
              <a:tr h="325503">
                <a:tc>
                  <a:txBody>
                    <a:bodyPr/>
                    <a:lstStyle/>
                    <a:p>
                      <a:r>
                        <a:rPr lang="zh-CN" altLang="en-US" sz="1600" b="1" dirty="0">
                          <a:effectLst/>
                          <a:latin typeface="华光报宋_CNKI" panose="02000500000000000000" pitchFamily="2" charset="-122"/>
                          <a:ea typeface="华光报宋_CNKI" panose="02000500000000000000" pitchFamily="2" charset="-122"/>
                        </a:rPr>
                        <a:t>控制器标识符</a:t>
                      </a:r>
                    </a:p>
                  </a:txBody>
                  <a:tcPr/>
                </a:tc>
                <a:extLst>
                  <a:ext uri="{0D108BD9-81ED-4DB2-BD59-A6C34878D82A}">
                    <a16:rowId xmlns:a16="http://schemas.microsoft.com/office/drawing/2014/main" val="1167661380"/>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控制器状态</a:t>
                      </a:r>
                    </a:p>
                  </a:txBody>
                  <a:tcPr/>
                </a:tc>
                <a:extLst>
                  <a:ext uri="{0D108BD9-81ED-4DB2-BD59-A6C34878D82A}">
                    <a16:rowId xmlns:a16="http://schemas.microsoft.com/office/drawing/2014/main" val="1749108652"/>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指向通道表的指针</a:t>
                      </a:r>
                    </a:p>
                  </a:txBody>
                  <a:tcPr/>
                </a:tc>
                <a:extLst>
                  <a:ext uri="{0D108BD9-81ED-4DB2-BD59-A6C34878D82A}">
                    <a16:rowId xmlns:a16="http://schemas.microsoft.com/office/drawing/2014/main" val="1946436477"/>
                  </a:ext>
                </a:extLst>
              </a:tr>
              <a:tr h="325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effectLst/>
                          <a:latin typeface="华光报宋_CNKI" panose="02000500000000000000" pitchFamily="2" charset="-122"/>
                          <a:ea typeface="华光报宋_CNKI" panose="02000500000000000000" pitchFamily="2" charset="-122"/>
                        </a:rPr>
                        <a:t>控制器队列的队首指针</a:t>
                      </a:r>
                    </a:p>
                  </a:txBody>
                  <a:tcPr/>
                </a:tc>
                <a:extLst>
                  <a:ext uri="{0D108BD9-81ED-4DB2-BD59-A6C34878D82A}">
                    <a16:rowId xmlns:a16="http://schemas.microsoft.com/office/drawing/2014/main" val="1374078555"/>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控制器队列的队首指针</a:t>
                      </a:r>
                    </a:p>
                  </a:txBody>
                  <a:tcPr/>
                </a:tc>
                <a:extLst>
                  <a:ext uri="{0D108BD9-81ED-4DB2-BD59-A6C34878D82A}">
                    <a16:rowId xmlns:a16="http://schemas.microsoft.com/office/drawing/2014/main" val="2672697841"/>
                  </a:ext>
                </a:extLst>
              </a:tr>
            </a:tbl>
          </a:graphicData>
        </a:graphic>
      </p:graphicFrame>
      <p:cxnSp>
        <p:nvCxnSpPr>
          <p:cNvPr id="39" name="直接箭头连接符 38">
            <a:extLst>
              <a:ext uri="{FF2B5EF4-FFF2-40B4-BE49-F238E27FC236}">
                <a16:creationId xmlns:a16="http://schemas.microsoft.com/office/drawing/2014/main" id="{D02DC37C-62FB-6F80-96F6-756E30FC282E}"/>
              </a:ext>
            </a:extLst>
          </p:cNvPr>
          <p:cNvCxnSpPr>
            <a:cxnSpLocks/>
          </p:cNvCxnSpPr>
          <p:nvPr/>
        </p:nvCxnSpPr>
        <p:spPr>
          <a:xfrm flipV="1">
            <a:off x="3472775" y="3001145"/>
            <a:ext cx="1608852" cy="714821"/>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A2ACC76D-0096-8C9B-9920-A739B9E25BE0}"/>
              </a:ext>
            </a:extLst>
          </p:cNvPr>
          <p:cNvCxnSpPr>
            <a:cxnSpLocks/>
          </p:cNvCxnSpPr>
          <p:nvPr/>
        </p:nvCxnSpPr>
        <p:spPr>
          <a:xfrm>
            <a:off x="3472775" y="4191000"/>
            <a:ext cx="1624383" cy="444526"/>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8F3B0F7F-B4A6-356C-BDE1-6F00E8D74C97}"/>
              </a:ext>
            </a:extLst>
          </p:cNvPr>
          <p:cNvSpPr txBox="1"/>
          <p:nvPr/>
        </p:nvSpPr>
        <p:spPr>
          <a:xfrm>
            <a:off x="5097158" y="2542261"/>
            <a:ext cx="2498900" cy="369332"/>
          </a:xfrm>
          <a:prstGeom prst="rect">
            <a:avLst/>
          </a:prstGeom>
          <a:noFill/>
        </p:spPr>
        <p:txBody>
          <a:bodyPr wrap="square" rtlCol="0">
            <a:spAutoFit/>
          </a:bodyPr>
          <a:lstStyle/>
          <a:p>
            <a:r>
              <a:rPr lang="zh-CN" altLang="en-US" b="1" dirty="0">
                <a:latin typeface="华光报宋_CNKI" panose="02000500000000000000" pitchFamily="2" charset="-122"/>
                <a:ea typeface="华光报宋_CNKI" panose="02000500000000000000" pitchFamily="2" charset="-122"/>
              </a:rPr>
              <a:t>控制器控制表 </a:t>
            </a:r>
            <a:r>
              <a:rPr lang="en-US" altLang="zh-CN" b="1" dirty="0">
                <a:latin typeface="华光报宋_CNKI" panose="02000500000000000000" pitchFamily="2" charset="-122"/>
                <a:ea typeface="华光报宋_CNKI" panose="02000500000000000000" pitchFamily="2" charset="-122"/>
              </a:rPr>
              <a:t>COCT</a:t>
            </a:r>
            <a:endParaRPr lang="zh-CN" altLang="en-US" b="1" dirty="0">
              <a:latin typeface="华光报宋_CNKI" panose="02000500000000000000" pitchFamily="2" charset="-122"/>
              <a:ea typeface="华光报宋_CNKI" panose="02000500000000000000" pitchFamily="2" charset="-122"/>
            </a:endParaRPr>
          </a:p>
        </p:txBody>
      </p:sp>
      <p:grpSp>
        <p:nvGrpSpPr>
          <p:cNvPr id="57" name="组合 56">
            <a:extLst>
              <a:ext uri="{FF2B5EF4-FFF2-40B4-BE49-F238E27FC236}">
                <a16:creationId xmlns:a16="http://schemas.microsoft.com/office/drawing/2014/main" id="{BADDF08C-318A-063C-EFD1-12F0719DDEAA}"/>
              </a:ext>
            </a:extLst>
          </p:cNvPr>
          <p:cNvGrpSpPr/>
          <p:nvPr/>
        </p:nvGrpSpPr>
        <p:grpSpPr>
          <a:xfrm>
            <a:off x="7369640" y="2672521"/>
            <a:ext cx="4734707" cy="537337"/>
            <a:chOff x="7354110" y="2682518"/>
            <a:chExt cx="4734707" cy="537337"/>
          </a:xfrm>
        </p:grpSpPr>
        <p:sp>
          <p:nvSpPr>
            <p:cNvPr id="58" name="文本框 57">
              <a:extLst>
                <a:ext uri="{FF2B5EF4-FFF2-40B4-BE49-F238E27FC236}">
                  <a16:creationId xmlns:a16="http://schemas.microsoft.com/office/drawing/2014/main" id="{437616B9-4C82-D1F1-5CC8-B081F5B1BE38}"/>
                </a:ext>
              </a:extLst>
            </p:cNvPr>
            <p:cNvSpPr txBox="1"/>
            <p:nvPr/>
          </p:nvSpPr>
          <p:spPr>
            <a:xfrm>
              <a:off x="8603072" y="2682518"/>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各个控制器的唯一</a:t>
              </a:r>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ID</a:t>
              </a:r>
              <a:endParaRPr lang="zh-CN" altLang="en-US" sz="1600" dirty="0">
                <a:solidFill>
                  <a:schemeClr val="bg2">
                    <a:lumMod val="25000"/>
                  </a:schemeClr>
                </a:solidFill>
                <a:latin typeface="华光报宋_CNKI" panose="02000500000000000000" pitchFamily="2" charset="-122"/>
                <a:ea typeface="华光报宋_CNKI" panose="02000500000000000000" pitchFamily="2" charset="-122"/>
              </a:endParaRPr>
            </a:p>
          </p:txBody>
        </p:sp>
        <p:grpSp>
          <p:nvGrpSpPr>
            <p:cNvPr id="59" name="组合 58">
              <a:extLst>
                <a:ext uri="{FF2B5EF4-FFF2-40B4-BE49-F238E27FC236}">
                  <a16:creationId xmlns:a16="http://schemas.microsoft.com/office/drawing/2014/main" id="{863C7A95-4609-6BEC-C9FA-9463DFC6E6DD}"/>
                </a:ext>
              </a:extLst>
            </p:cNvPr>
            <p:cNvGrpSpPr/>
            <p:nvPr/>
          </p:nvGrpSpPr>
          <p:grpSpPr>
            <a:xfrm>
              <a:off x="7354110" y="2959126"/>
              <a:ext cx="4247340" cy="260729"/>
              <a:chOff x="7354110" y="2959126"/>
              <a:chExt cx="4247340" cy="260729"/>
            </a:xfrm>
          </p:grpSpPr>
          <p:cxnSp>
            <p:nvCxnSpPr>
              <p:cNvPr id="60" name="直接连接符 59">
                <a:extLst>
                  <a:ext uri="{FF2B5EF4-FFF2-40B4-BE49-F238E27FC236}">
                    <a16:creationId xmlns:a16="http://schemas.microsoft.com/office/drawing/2014/main" id="{DAA00850-0A0C-004C-2933-41A980B411B0}"/>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0BA5F4A-6520-62A7-416A-E8DCCEBCB4DC}"/>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62" name="组合 61">
            <a:extLst>
              <a:ext uri="{FF2B5EF4-FFF2-40B4-BE49-F238E27FC236}">
                <a16:creationId xmlns:a16="http://schemas.microsoft.com/office/drawing/2014/main" id="{E0501718-D6C1-F9D1-6F0E-D653BFAADE85}"/>
              </a:ext>
            </a:extLst>
          </p:cNvPr>
          <p:cNvGrpSpPr/>
          <p:nvPr/>
        </p:nvGrpSpPr>
        <p:grpSpPr>
          <a:xfrm>
            <a:off x="7369640" y="3001145"/>
            <a:ext cx="4734707" cy="552392"/>
            <a:chOff x="7354110" y="2667463"/>
            <a:chExt cx="4734707" cy="552392"/>
          </a:xfrm>
        </p:grpSpPr>
        <p:sp>
          <p:nvSpPr>
            <p:cNvPr id="63" name="文本框 62">
              <a:extLst>
                <a:ext uri="{FF2B5EF4-FFF2-40B4-BE49-F238E27FC236}">
                  <a16:creationId xmlns:a16="http://schemas.microsoft.com/office/drawing/2014/main" id="{1D4CDCD0-A3B0-CE40-4DD2-257A4FCE0ACA}"/>
                </a:ext>
              </a:extLst>
            </p:cNvPr>
            <p:cNvSpPr txBox="1"/>
            <p:nvPr/>
          </p:nvSpPr>
          <p:spPr>
            <a:xfrm>
              <a:off x="8603072" y="2667463"/>
              <a:ext cx="3485745" cy="338554"/>
            </a:xfrm>
            <a:prstGeom prst="rect">
              <a:avLst/>
            </a:prstGeom>
            <a:noFill/>
          </p:spPr>
          <p:txBody>
            <a:bodyPr wrap="square" rtlCol="0">
              <a:spAutoFit/>
            </a:bodyPr>
            <a:lstStyle/>
            <a:p>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e.g.</a:t>
              </a:r>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忙碌、空闲、故障</a:t>
              </a:r>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a:t>
              </a:r>
              <a:endParaRPr lang="zh-CN" altLang="en-US" sz="1600" dirty="0">
                <a:solidFill>
                  <a:schemeClr val="bg2">
                    <a:lumMod val="25000"/>
                  </a:schemeClr>
                </a:solidFill>
                <a:latin typeface="华光报宋_CNKI" panose="02000500000000000000" pitchFamily="2" charset="-122"/>
                <a:ea typeface="华光报宋_CNKI" panose="02000500000000000000" pitchFamily="2" charset="-122"/>
              </a:endParaRPr>
            </a:p>
          </p:txBody>
        </p:sp>
        <p:grpSp>
          <p:nvGrpSpPr>
            <p:cNvPr id="64" name="组合 63">
              <a:extLst>
                <a:ext uri="{FF2B5EF4-FFF2-40B4-BE49-F238E27FC236}">
                  <a16:creationId xmlns:a16="http://schemas.microsoft.com/office/drawing/2014/main" id="{C49DEB59-B20E-1579-6A10-2ECBDE835053}"/>
                </a:ext>
              </a:extLst>
            </p:cNvPr>
            <p:cNvGrpSpPr/>
            <p:nvPr/>
          </p:nvGrpSpPr>
          <p:grpSpPr>
            <a:xfrm>
              <a:off x="7354110" y="2959126"/>
              <a:ext cx="4247340" cy="260729"/>
              <a:chOff x="7354110" y="2959126"/>
              <a:chExt cx="4247340" cy="260729"/>
            </a:xfrm>
          </p:grpSpPr>
          <p:cxnSp>
            <p:nvCxnSpPr>
              <p:cNvPr id="65" name="直接连接符 64">
                <a:extLst>
                  <a:ext uri="{FF2B5EF4-FFF2-40B4-BE49-F238E27FC236}">
                    <a16:creationId xmlns:a16="http://schemas.microsoft.com/office/drawing/2014/main" id="{69D0C54F-8861-48CC-6B79-29E820F2E8DA}"/>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8A5BDE0-59F6-89F5-282E-FDE32BBE285D}"/>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67" name="组合 66">
            <a:extLst>
              <a:ext uri="{FF2B5EF4-FFF2-40B4-BE49-F238E27FC236}">
                <a16:creationId xmlns:a16="http://schemas.microsoft.com/office/drawing/2014/main" id="{3CD2D0B0-6116-9401-F95D-9589A6FFAB0E}"/>
              </a:ext>
            </a:extLst>
          </p:cNvPr>
          <p:cNvGrpSpPr/>
          <p:nvPr/>
        </p:nvGrpSpPr>
        <p:grpSpPr>
          <a:xfrm>
            <a:off x="7369640" y="3350560"/>
            <a:ext cx="4734707" cy="560370"/>
            <a:chOff x="7354110" y="2659485"/>
            <a:chExt cx="4734707" cy="560370"/>
          </a:xfrm>
        </p:grpSpPr>
        <p:sp>
          <p:nvSpPr>
            <p:cNvPr id="68" name="文本框 67">
              <a:extLst>
                <a:ext uri="{FF2B5EF4-FFF2-40B4-BE49-F238E27FC236}">
                  <a16:creationId xmlns:a16="http://schemas.microsoft.com/office/drawing/2014/main" id="{8F745A56-0F96-A8FA-5DEE-E26C55264A71}"/>
                </a:ext>
              </a:extLst>
            </p:cNvPr>
            <p:cNvSpPr txBox="1"/>
            <p:nvPr/>
          </p:nvSpPr>
          <p:spPr>
            <a:xfrm>
              <a:off x="8603072" y="2659485"/>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找到控制该控制器的通道</a:t>
              </a:r>
            </a:p>
          </p:txBody>
        </p:sp>
        <p:grpSp>
          <p:nvGrpSpPr>
            <p:cNvPr id="69" name="组合 68">
              <a:extLst>
                <a:ext uri="{FF2B5EF4-FFF2-40B4-BE49-F238E27FC236}">
                  <a16:creationId xmlns:a16="http://schemas.microsoft.com/office/drawing/2014/main" id="{0B538A22-F2F4-E01A-DDD5-16727EF88994}"/>
                </a:ext>
              </a:extLst>
            </p:cNvPr>
            <p:cNvGrpSpPr/>
            <p:nvPr/>
          </p:nvGrpSpPr>
          <p:grpSpPr>
            <a:xfrm>
              <a:off x="7354110" y="2959126"/>
              <a:ext cx="4247340" cy="260729"/>
              <a:chOff x="7354110" y="2959126"/>
              <a:chExt cx="4247340" cy="260729"/>
            </a:xfrm>
          </p:grpSpPr>
          <p:cxnSp>
            <p:nvCxnSpPr>
              <p:cNvPr id="70" name="直接连接符 69">
                <a:extLst>
                  <a:ext uri="{FF2B5EF4-FFF2-40B4-BE49-F238E27FC236}">
                    <a16:creationId xmlns:a16="http://schemas.microsoft.com/office/drawing/2014/main" id="{C40C2889-5A23-67D6-25BC-CBB0A98DE974}"/>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672C81E-D458-DA66-5912-680BCBF40FFE}"/>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77" name="组合 76">
            <a:extLst>
              <a:ext uri="{FF2B5EF4-FFF2-40B4-BE49-F238E27FC236}">
                <a16:creationId xmlns:a16="http://schemas.microsoft.com/office/drawing/2014/main" id="{546FD2F9-25B9-B65B-ACFF-F9015A7AC9EE}"/>
              </a:ext>
            </a:extLst>
          </p:cNvPr>
          <p:cNvGrpSpPr/>
          <p:nvPr/>
        </p:nvGrpSpPr>
        <p:grpSpPr>
          <a:xfrm>
            <a:off x="7369641" y="3760700"/>
            <a:ext cx="4734706" cy="543181"/>
            <a:chOff x="7354110" y="2676674"/>
            <a:chExt cx="4734706" cy="543181"/>
          </a:xfrm>
        </p:grpSpPr>
        <p:sp>
          <p:nvSpPr>
            <p:cNvPr id="78" name="文本框 77">
              <a:extLst>
                <a:ext uri="{FF2B5EF4-FFF2-40B4-BE49-F238E27FC236}">
                  <a16:creationId xmlns:a16="http://schemas.microsoft.com/office/drawing/2014/main" id="{5ADA3C40-A16F-7BEA-9C5D-0D8B1EEEE54B}"/>
                </a:ext>
              </a:extLst>
            </p:cNvPr>
            <p:cNvSpPr txBox="1"/>
            <p:nvPr/>
          </p:nvSpPr>
          <p:spPr>
            <a:xfrm>
              <a:off x="8603071" y="2676674"/>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指向正在等待该控制器的进程队列</a:t>
              </a:r>
            </a:p>
          </p:txBody>
        </p:sp>
        <p:grpSp>
          <p:nvGrpSpPr>
            <p:cNvPr id="79" name="组合 78">
              <a:extLst>
                <a:ext uri="{FF2B5EF4-FFF2-40B4-BE49-F238E27FC236}">
                  <a16:creationId xmlns:a16="http://schemas.microsoft.com/office/drawing/2014/main" id="{50B05C64-FCD4-A932-7CAC-9E22A11AB76E}"/>
                </a:ext>
              </a:extLst>
            </p:cNvPr>
            <p:cNvGrpSpPr/>
            <p:nvPr/>
          </p:nvGrpSpPr>
          <p:grpSpPr>
            <a:xfrm>
              <a:off x="7354110" y="2959126"/>
              <a:ext cx="4247340" cy="260729"/>
              <a:chOff x="7354110" y="2959126"/>
              <a:chExt cx="4247340" cy="260729"/>
            </a:xfrm>
          </p:grpSpPr>
          <p:cxnSp>
            <p:nvCxnSpPr>
              <p:cNvPr id="80" name="直接连接符 79">
                <a:extLst>
                  <a:ext uri="{FF2B5EF4-FFF2-40B4-BE49-F238E27FC236}">
                    <a16:creationId xmlns:a16="http://schemas.microsoft.com/office/drawing/2014/main" id="{E009E74F-41DB-A448-7CBC-0B8E87898B3A}"/>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5D9E14F0-697F-887C-EBFA-3D133CBE48CF}"/>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35616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15315" y="537210"/>
            <a:ext cx="3983355" cy="415925"/>
            <a:chOff x="2223" y="2315"/>
            <a:chExt cx="6273" cy="655"/>
          </a:xfrm>
        </p:grpSpPr>
        <p:sp>
          <p:nvSpPr>
            <p:cNvPr id="7" name="íšḷidê"/>
            <p:cNvSpPr txBox="1"/>
            <p:nvPr/>
          </p:nvSpPr>
          <p:spPr>
            <a:xfrm>
              <a:off x="3010" y="2375"/>
              <a:ext cx="5486" cy="595"/>
            </a:xfrm>
            <a:prstGeom prst="rect">
              <a:avLst/>
            </a:prstGeom>
            <a:noFill/>
          </p:spPr>
          <p:txBody>
            <a:bodyPr wrap="square" lIns="91440" tIns="45720" rIns="91440" bIns="45720" anchor="ctr" anchorCtr="0">
              <a:noAutofit/>
            </a:bodyPr>
            <a:lstStyle/>
            <a:p>
              <a:pPr>
                <a:spcBef>
                  <a:spcPct val="0"/>
                </a:spcBef>
              </a:pPr>
              <a:r>
                <a:rPr lang="zh-CN" altLang="en-US" sz="2400" dirty="0">
                  <a:solidFill>
                    <a:schemeClr val="tx1">
                      <a:lumMod val="75000"/>
                      <a:lumOff val="25000"/>
                    </a:schemeClr>
                  </a:solidFill>
                  <a:latin typeface="华光大标宋_CNKI" panose="02000500000000000000" pitchFamily="2" charset="-122"/>
                  <a:ea typeface="华光大标宋_CNKI" panose="02000500000000000000" pitchFamily="2" charset="-122"/>
                  <a:cs typeface="+mn-ea"/>
                  <a:sym typeface="+mn-lt"/>
                </a:rPr>
                <a:t>设备分配中的数据结构</a:t>
              </a:r>
            </a:p>
          </p:txBody>
        </p:sp>
        <p:sp>
          <p:nvSpPr>
            <p:cNvPr id="13" name="椭圆 12"/>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2" name="组合 1">
            <a:extLst>
              <a:ext uri="{FF2B5EF4-FFF2-40B4-BE49-F238E27FC236}">
                <a16:creationId xmlns:a16="http://schemas.microsoft.com/office/drawing/2014/main" id="{5765F4B0-1109-FF8B-6890-E164E70AF412}"/>
              </a:ext>
            </a:extLst>
          </p:cNvPr>
          <p:cNvGrpSpPr/>
          <p:nvPr/>
        </p:nvGrpSpPr>
        <p:grpSpPr>
          <a:xfrm>
            <a:off x="1115060" y="1148422"/>
            <a:ext cx="1887166" cy="461665"/>
            <a:chOff x="823277" y="5683026"/>
            <a:chExt cx="1887166" cy="461665"/>
          </a:xfrm>
        </p:grpSpPr>
        <p:sp>
          <p:nvSpPr>
            <p:cNvPr id="4" name="箭头: 五边形 3">
              <a:extLst>
                <a:ext uri="{FF2B5EF4-FFF2-40B4-BE49-F238E27FC236}">
                  <a16:creationId xmlns:a16="http://schemas.microsoft.com/office/drawing/2014/main" id="{FD873010-D3D3-42DF-88C2-406A3D961919}"/>
                </a:ext>
              </a:extLst>
            </p:cNvPr>
            <p:cNvSpPr/>
            <p:nvPr/>
          </p:nvSpPr>
          <p:spPr>
            <a:xfrm>
              <a:off x="823277" y="5683026"/>
              <a:ext cx="1887166" cy="461665"/>
            </a:xfrm>
            <a:prstGeom prst="homePlate">
              <a:avLst>
                <a:gd name="adj" fmla="val 90035"/>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094D5CF-52F9-54B5-E838-2C10AE476A18}"/>
                </a:ext>
              </a:extLst>
            </p:cNvPr>
            <p:cNvSpPr txBox="1"/>
            <p:nvPr/>
          </p:nvSpPr>
          <p:spPr>
            <a:xfrm>
              <a:off x="1137285" y="5729192"/>
              <a:ext cx="133921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通道</a:t>
              </a:r>
              <a:r>
                <a:rPr lang="zh-CN" altLang="en-US" b="1" dirty="0">
                  <a:solidFill>
                    <a:schemeClr val="bg1"/>
                  </a:solidFill>
                  <a:latin typeface="华光报宋_CNKI" panose="02000500000000000000" pitchFamily="2" charset="-122"/>
                  <a:ea typeface="华光报宋_CNKI" panose="02000500000000000000" pitchFamily="2" charset="-122"/>
                </a:rPr>
                <a:t>控制表</a:t>
              </a:r>
            </a:p>
          </p:txBody>
        </p:sp>
        <p:cxnSp>
          <p:nvCxnSpPr>
            <p:cNvPr id="6" name="直接连接符 5">
              <a:extLst>
                <a:ext uri="{FF2B5EF4-FFF2-40B4-BE49-F238E27FC236}">
                  <a16:creationId xmlns:a16="http://schemas.microsoft.com/office/drawing/2014/main" id="{B1E56627-0440-E2D8-09E0-AA03E50A1FB1}"/>
                </a:ext>
              </a:extLst>
            </p:cNvPr>
            <p:cNvCxnSpPr/>
            <p:nvPr/>
          </p:nvCxnSpPr>
          <p:spPr>
            <a:xfrm>
              <a:off x="8509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DBC95B8-C080-67EC-F646-8A8E1C1DB8F2}"/>
                </a:ext>
              </a:extLst>
            </p:cNvPr>
            <p:cNvCxnSpPr/>
            <p:nvPr/>
          </p:nvCxnSpPr>
          <p:spPr>
            <a:xfrm>
              <a:off x="8763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9ABF6F9-C674-F567-12F1-FD1280E85596}"/>
                </a:ext>
              </a:extLst>
            </p:cNvPr>
            <p:cNvCxnSpPr/>
            <p:nvPr/>
          </p:nvCxnSpPr>
          <p:spPr>
            <a:xfrm>
              <a:off x="90805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446610A7-3493-F594-A3FE-05596CFC7D37}"/>
              </a:ext>
            </a:extLst>
          </p:cNvPr>
          <p:cNvSpPr txBox="1"/>
          <p:nvPr/>
        </p:nvSpPr>
        <p:spPr>
          <a:xfrm>
            <a:off x="3077479" y="1231409"/>
            <a:ext cx="7685453" cy="400110"/>
          </a:xfrm>
          <a:prstGeom prst="rect">
            <a:avLst/>
          </a:prstGeom>
          <a:noFill/>
        </p:spPr>
        <p:txBody>
          <a:bodyPr wrap="square" rtlCol="0">
            <a:spAutoFit/>
          </a:bodyPr>
          <a:lstStyle/>
          <a:p>
            <a:r>
              <a:rPr lang="en-US" altLang="zh-CN" sz="2000" b="0" i="1" dirty="0">
                <a:solidFill>
                  <a:srgbClr val="333333"/>
                </a:solidFill>
                <a:effectLst/>
                <a:latin typeface="Times New Roman" panose="02020603050405020304" pitchFamily="18" charset="0"/>
                <a:cs typeface="Times New Roman" panose="02020603050405020304" pitchFamily="18" charset="0"/>
              </a:rPr>
              <a:t>Channel Control Table  </a:t>
            </a:r>
            <a:r>
              <a:rPr lang="zh-CN" altLang="en-US" sz="2000" b="1" dirty="0">
                <a:latin typeface="华光报宋_CNKI" panose="02000500000000000000" pitchFamily="2" charset="-122"/>
                <a:ea typeface="华光报宋_CNKI" panose="02000500000000000000" pitchFamily="2" charset="-122"/>
              </a:rPr>
              <a:t>每个通道</a:t>
            </a:r>
            <a:r>
              <a:rPr lang="en-US" altLang="zh-CN" sz="2000" b="1" dirty="0">
                <a:latin typeface="华光报宋_CNKI" panose="02000500000000000000" pitchFamily="2" charset="-122"/>
                <a:ea typeface="华光报宋_CNKI" panose="02000500000000000000" pitchFamily="2" charset="-122"/>
              </a:rPr>
              <a:t>1</a:t>
            </a:r>
            <a:r>
              <a:rPr lang="zh-CN" altLang="en-US" sz="2000" b="1" dirty="0">
                <a:latin typeface="华光报宋_CNKI" panose="02000500000000000000" pitchFamily="2" charset="-122"/>
                <a:ea typeface="华光报宋_CNKI" panose="02000500000000000000" pitchFamily="2" charset="-122"/>
              </a:rPr>
              <a:t>张</a:t>
            </a:r>
            <a:r>
              <a:rPr lang="en-US" altLang="zh-CN" sz="2000" b="1" dirty="0">
                <a:latin typeface="华光报宋_CNKI" panose="02000500000000000000" pitchFamily="2" charset="-122"/>
                <a:ea typeface="华光报宋_CNKI" panose="02000500000000000000" pitchFamily="2" charset="-122"/>
              </a:rPr>
              <a:t>CHCT</a:t>
            </a:r>
            <a:endParaRPr lang="zh-CN" altLang="en-US" sz="2000" b="1" dirty="0">
              <a:latin typeface="华光报宋_CNKI" panose="02000500000000000000" pitchFamily="2" charset="-122"/>
              <a:ea typeface="华光报宋_CNKI" panose="02000500000000000000" pitchFamily="2" charset="-122"/>
            </a:endParaRPr>
          </a:p>
        </p:txBody>
      </p:sp>
      <p:graphicFrame>
        <p:nvGraphicFramePr>
          <p:cNvPr id="14" name="表格 4">
            <a:extLst>
              <a:ext uri="{FF2B5EF4-FFF2-40B4-BE49-F238E27FC236}">
                <a16:creationId xmlns:a16="http://schemas.microsoft.com/office/drawing/2014/main" id="{F88385A7-3716-0B1E-E0BA-5C61EE3F9F1B}"/>
              </a:ext>
            </a:extLst>
          </p:cNvPr>
          <p:cNvGraphicFramePr>
            <a:graphicFrameLocks noGrp="1"/>
          </p:cNvGraphicFramePr>
          <p:nvPr/>
        </p:nvGraphicFramePr>
        <p:xfrm>
          <a:off x="1767530" y="2764546"/>
          <a:ext cx="1705245" cy="2400840"/>
        </p:xfrm>
        <a:graphic>
          <a:graphicData uri="http://schemas.openxmlformats.org/drawingml/2006/table">
            <a:tbl>
              <a:tblPr firstRow="1" bandRow="1">
                <a:tableStyleId>{5940675A-B579-460E-94D1-54222C63F5DA}</a:tableStyleId>
              </a:tblPr>
              <a:tblGrid>
                <a:gridCol w="1705245">
                  <a:extLst>
                    <a:ext uri="{9D8B030D-6E8A-4147-A177-3AD203B41FA5}">
                      <a16:colId xmlns:a16="http://schemas.microsoft.com/office/drawing/2014/main" val="4125309402"/>
                    </a:ext>
                  </a:extLst>
                </a:gridCol>
              </a:tblGrid>
              <a:tr h="480168">
                <a:tc>
                  <a:txBody>
                    <a:bodyPr/>
                    <a:lstStyle/>
                    <a:p>
                      <a:pPr algn="ctr"/>
                      <a:r>
                        <a:rPr lang="en-US" altLang="zh-CN" sz="1800" b="0" dirty="0">
                          <a:latin typeface="华光报宋_CNKI" panose="02000500000000000000" pitchFamily="2" charset="-122"/>
                          <a:ea typeface="华光报宋_CNKI" panose="02000500000000000000" pitchFamily="2" charset="-122"/>
                        </a:rPr>
                        <a:t>CHCT</a:t>
                      </a:r>
                      <a:r>
                        <a:rPr lang="en-US" altLang="zh-CN" b="0" dirty="0">
                          <a:latin typeface="华光报宋_CNKI" panose="02000500000000000000" pitchFamily="2" charset="-122"/>
                          <a:ea typeface="华光报宋_CNKI" panose="02000500000000000000" pitchFamily="2" charset="-122"/>
                        </a:rPr>
                        <a:t> 1</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2622480326"/>
                  </a:ext>
                </a:extLst>
              </a:tr>
              <a:tr h="480168">
                <a:tc>
                  <a:txBody>
                    <a:bodyPr/>
                    <a:lstStyle/>
                    <a:p>
                      <a:pPr algn="ctr"/>
                      <a:r>
                        <a:rPr lang="en-US" altLang="zh-CN" sz="1800" b="0" dirty="0">
                          <a:latin typeface="华光报宋_CNKI" panose="02000500000000000000" pitchFamily="2" charset="-122"/>
                          <a:ea typeface="华光报宋_CNKI" panose="02000500000000000000" pitchFamily="2" charset="-122"/>
                        </a:rPr>
                        <a:t>CHCT</a:t>
                      </a:r>
                      <a:r>
                        <a:rPr lang="en-US" altLang="zh-CN" b="0" dirty="0">
                          <a:latin typeface="华光报宋_CNKI" panose="02000500000000000000" pitchFamily="2" charset="-122"/>
                          <a:ea typeface="华光报宋_CNKI" panose="02000500000000000000" pitchFamily="2" charset="-122"/>
                        </a:rPr>
                        <a:t> 2</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1251352571"/>
                  </a:ext>
                </a:extLst>
              </a:tr>
              <a:tr h="480168">
                <a:tc>
                  <a:txBody>
                    <a:bodyPr/>
                    <a:lstStyle/>
                    <a:p>
                      <a:pPr algn="ctr"/>
                      <a:r>
                        <a:rPr lang="en-US" altLang="zh-CN" sz="1800" b="0" dirty="0">
                          <a:latin typeface="华光报宋_CNKI" panose="02000500000000000000" pitchFamily="2" charset="-122"/>
                          <a:ea typeface="华光报宋_CNKI" panose="02000500000000000000" pitchFamily="2" charset="-122"/>
                        </a:rPr>
                        <a:t>CHCT </a:t>
                      </a:r>
                      <a:r>
                        <a:rPr lang="en-US" altLang="zh-CN" b="0" dirty="0">
                          <a:latin typeface="华光报宋_CNKI" panose="02000500000000000000" pitchFamily="2" charset="-122"/>
                          <a:ea typeface="华光报宋_CNKI" panose="02000500000000000000" pitchFamily="2" charset="-122"/>
                        </a:rPr>
                        <a:t>3</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2284048476"/>
                  </a:ext>
                </a:extLst>
              </a:tr>
              <a:tr h="480168">
                <a:tc>
                  <a:txBody>
                    <a:bodyPr/>
                    <a:lstStyle/>
                    <a:p>
                      <a:pPr algn="ctr"/>
                      <a:r>
                        <a:rPr lang="en-US" altLang="zh-CN" b="0" dirty="0">
                          <a:latin typeface="华光报宋_CNKI" panose="02000500000000000000" pitchFamily="2" charset="-122"/>
                          <a:ea typeface="华光报宋_CNKI" panose="02000500000000000000" pitchFamily="2" charset="-122"/>
                        </a:rPr>
                        <a:t>……</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1222400867"/>
                  </a:ext>
                </a:extLst>
              </a:tr>
              <a:tr h="480168">
                <a:tc>
                  <a:txBody>
                    <a:bodyPr/>
                    <a:lstStyle/>
                    <a:p>
                      <a:pPr algn="ctr"/>
                      <a:r>
                        <a:rPr lang="en-US" altLang="zh-CN" sz="1800" b="0" dirty="0">
                          <a:latin typeface="华光报宋_CNKI" panose="02000500000000000000" pitchFamily="2" charset="-122"/>
                          <a:ea typeface="华光报宋_CNKI" panose="02000500000000000000" pitchFamily="2" charset="-122"/>
                        </a:rPr>
                        <a:t>CHCT </a:t>
                      </a:r>
                      <a:r>
                        <a:rPr lang="en-US" altLang="zh-CN" b="0" dirty="0">
                          <a:latin typeface="华光报宋_CNKI" panose="02000500000000000000" pitchFamily="2" charset="-122"/>
                          <a:ea typeface="华光报宋_CNKI" panose="02000500000000000000" pitchFamily="2" charset="-122"/>
                        </a:rPr>
                        <a:t>n</a:t>
                      </a:r>
                      <a:endParaRPr lang="zh-CN" altLang="en-US" b="0"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3278818201"/>
                  </a:ext>
                </a:extLst>
              </a:tr>
            </a:tbl>
          </a:graphicData>
        </a:graphic>
      </p:graphicFrame>
      <p:sp>
        <p:nvSpPr>
          <p:cNvPr id="17" name="文本框 16">
            <a:extLst>
              <a:ext uri="{FF2B5EF4-FFF2-40B4-BE49-F238E27FC236}">
                <a16:creationId xmlns:a16="http://schemas.microsoft.com/office/drawing/2014/main" id="{34739620-CFBA-A839-4247-B4EF06C9ED76}"/>
              </a:ext>
            </a:extLst>
          </p:cNvPr>
          <p:cNvSpPr txBox="1"/>
          <p:nvPr/>
        </p:nvSpPr>
        <p:spPr>
          <a:xfrm>
            <a:off x="1734965" y="2325537"/>
            <a:ext cx="2685028" cy="369332"/>
          </a:xfrm>
          <a:prstGeom prst="rect">
            <a:avLst/>
          </a:prstGeom>
          <a:noFill/>
        </p:spPr>
        <p:txBody>
          <a:bodyPr wrap="square" rtlCol="0">
            <a:spAutoFit/>
          </a:bodyPr>
          <a:lstStyle/>
          <a:p>
            <a:r>
              <a:rPr lang="zh-CN" altLang="en-US" b="1" dirty="0">
                <a:latin typeface="华光报宋_CNKI" panose="02000500000000000000" pitchFamily="2" charset="-122"/>
                <a:ea typeface="华光报宋_CNKI" panose="02000500000000000000" pitchFamily="2" charset="-122"/>
              </a:rPr>
              <a:t>通道控制表集合</a:t>
            </a:r>
          </a:p>
        </p:txBody>
      </p:sp>
      <p:graphicFrame>
        <p:nvGraphicFramePr>
          <p:cNvPr id="18" name="表格 8">
            <a:extLst>
              <a:ext uri="{FF2B5EF4-FFF2-40B4-BE49-F238E27FC236}">
                <a16:creationId xmlns:a16="http://schemas.microsoft.com/office/drawing/2014/main" id="{A0485FD2-EE1C-F381-A3A6-16DFAA3593EF}"/>
              </a:ext>
            </a:extLst>
          </p:cNvPr>
          <p:cNvGraphicFramePr>
            <a:graphicFrameLocks noGrp="1"/>
          </p:cNvGraphicFramePr>
          <p:nvPr/>
        </p:nvGraphicFramePr>
        <p:xfrm>
          <a:off x="4676775" y="2959127"/>
          <a:ext cx="2676867" cy="1676400"/>
        </p:xfrm>
        <a:graphic>
          <a:graphicData uri="http://schemas.openxmlformats.org/drawingml/2006/table">
            <a:tbl>
              <a:tblPr firstRow="1" bandRow="1">
                <a:tableStyleId>{5940675A-B579-460E-94D1-54222C63F5DA}</a:tableStyleId>
              </a:tblPr>
              <a:tblGrid>
                <a:gridCol w="2676867">
                  <a:extLst>
                    <a:ext uri="{9D8B030D-6E8A-4147-A177-3AD203B41FA5}">
                      <a16:colId xmlns:a16="http://schemas.microsoft.com/office/drawing/2014/main" val="230600806"/>
                    </a:ext>
                  </a:extLst>
                </a:gridCol>
              </a:tblGrid>
              <a:tr h="325503">
                <a:tc>
                  <a:txBody>
                    <a:bodyPr/>
                    <a:lstStyle/>
                    <a:p>
                      <a:r>
                        <a:rPr lang="zh-CN" altLang="en-US" sz="1600" b="1" dirty="0">
                          <a:effectLst/>
                          <a:latin typeface="华光报宋_CNKI" panose="02000500000000000000" pitchFamily="2" charset="-122"/>
                          <a:ea typeface="华光报宋_CNKI" panose="02000500000000000000" pitchFamily="2" charset="-122"/>
                        </a:rPr>
                        <a:t>通道标识符</a:t>
                      </a:r>
                    </a:p>
                  </a:txBody>
                  <a:tcPr/>
                </a:tc>
                <a:extLst>
                  <a:ext uri="{0D108BD9-81ED-4DB2-BD59-A6C34878D82A}">
                    <a16:rowId xmlns:a16="http://schemas.microsoft.com/office/drawing/2014/main" val="1167661380"/>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通道状态</a:t>
                      </a:r>
                    </a:p>
                  </a:txBody>
                  <a:tcPr/>
                </a:tc>
                <a:extLst>
                  <a:ext uri="{0D108BD9-81ED-4DB2-BD59-A6C34878D82A}">
                    <a16:rowId xmlns:a16="http://schemas.microsoft.com/office/drawing/2014/main" val="1749108652"/>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与通道连接的控制器表首址</a:t>
                      </a:r>
                    </a:p>
                  </a:txBody>
                  <a:tcPr/>
                </a:tc>
                <a:extLst>
                  <a:ext uri="{0D108BD9-81ED-4DB2-BD59-A6C34878D82A}">
                    <a16:rowId xmlns:a16="http://schemas.microsoft.com/office/drawing/2014/main" val="1946436477"/>
                  </a:ext>
                </a:extLst>
              </a:tr>
              <a:tr h="325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effectLst/>
                          <a:latin typeface="华光报宋_CNKI" panose="02000500000000000000" pitchFamily="2" charset="-122"/>
                          <a:ea typeface="华光报宋_CNKI" panose="02000500000000000000" pitchFamily="2" charset="-122"/>
                        </a:rPr>
                        <a:t>通道队列的队首指针</a:t>
                      </a:r>
                    </a:p>
                  </a:txBody>
                  <a:tcPr/>
                </a:tc>
                <a:extLst>
                  <a:ext uri="{0D108BD9-81ED-4DB2-BD59-A6C34878D82A}">
                    <a16:rowId xmlns:a16="http://schemas.microsoft.com/office/drawing/2014/main" val="1374078555"/>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通道队列的队尾指针</a:t>
                      </a:r>
                    </a:p>
                  </a:txBody>
                  <a:tcPr/>
                </a:tc>
                <a:extLst>
                  <a:ext uri="{0D108BD9-81ED-4DB2-BD59-A6C34878D82A}">
                    <a16:rowId xmlns:a16="http://schemas.microsoft.com/office/drawing/2014/main" val="2672697841"/>
                  </a:ext>
                </a:extLst>
              </a:tr>
            </a:tbl>
          </a:graphicData>
        </a:graphic>
      </p:graphicFrame>
      <p:cxnSp>
        <p:nvCxnSpPr>
          <p:cNvPr id="19" name="直接箭头连接符 18">
            <a:extLst>
              <a:ext uri="{FF2B5EF4-FFF2-40B4-BE49-F238E27FC236}">
                <a16:creationId xmlns:a16="http://schemas.microsoft.com/office/drawing/2014/main" id="{C0D06561-E7B4-4527-5302-6FF8EAE61505}"/>
              </a:ext>
            </a:extLst>
          </p:cNvPr>
          <p:cNvCxnSpPr>
            <a:cxnSpLocks/>
          </p:cNvCxnSpPr>
          <p:nvPr/>
        </p:nvCxnSpPr>
        <p:spPr>
          <a:xfrm flipV="1">
            <a:off x="3472775" y="3001145"/>
            <a:ext cx="1188001" cy="714821"/>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CA0DDC0-0F33-A0D3-ED35-0CB6366343FC}"/>
              </a:ext>
            </a:extLst>
          </p:cNvPr>
          <p:cNvCxnSpPr>
            <a:cxnSpLocks/>
          </p:cNvCxnSpPr>
          <p:nvPr/>
        </p:nvCxnSpPr>
        <p:spPr>
          <a:xfrm>
            <a:off x="3488306" y="4212906"/>
            <a:ext cx="1172470" cy="422621"/>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4A32EB2-2DF7-63FC-C28D-BD436579A5FF}"/>
              </a:ext>
            </a:extLst>
          </p:cNvPr>
          <p:cNvSpPr txBox="1"/>
          <p:nvPr/>
        </p:nvSpPr>
        <p:spPr>
          <a:xfrm>
            <a:off x="4840055" y="2583181"/>
            <a:ext cx="2498900" cy="369332"/>
          </a:xfrm>
          <a:prstGeom prst="rect">
            <a:avLst/>
          </a:prstGeom>
          <a:noFill/>
        </p:spPr>
        <p:txBody>
          <a:bodyPr wrap="square" rtlCol="0">
            <a:spAutoFit/>
          </a:bodyPr>
          <a:lstStyle/>
          <a:p>
            <a:r>
              <a:rPr lang="zh-CN" altLang="en-US" b="1" dirty="0">
                <a:latin typeface="华光报宋_CNKI" panose="02000500000000000000" pitchFamily="2" charset="-122"/>
                <a:ea typeface="华光报宋_CNKI" panose="02000500000000000000" pitchFamily="2" charset="-122"/>
              </a:rPr>
              <a:t>通道控制表 </a:t>
            </a:r>
            <a:r>
              <a:rPr lang="en-US" altLang="zh-CN" b="1" dirty="0">
                <a:latin typeface="华光报宋_CNKI" panose="02000500000000000000" pitchFamily="2" charset="-122"/>
                <a:ea typeface="华光报宋_CNKI" panose="02000500000000000000" pitchFamily="2" charset="-122"/>
              </a:rPr>
              <a:t>CHCT</a:t>
            </a:r>
            <a:endParaRPr lang="zh-CN" altLang="en-US" b="1" dirty="0">
              <a:latin typeface="华光报宋_CNKI" panose="02000500000000000000" pitchFamily="2" charset="-122"/>
              <a:ea typeface="华光报宋_CNKI" panose="02000500000000000000" pitchFamily="2" charset="-122"/>
            </a:endParaRPr>
          </a:p>
        </p:txBody>
      </p:sp>
      <p:grpSp>
        <p:nvGrpSpPr>
          <p:cNvPr id="27" name="组合 26">
            <a:extLst>
              <a:ext uri="{FF2B5EF4-FFF2-40B4-BE49-F238E27FC236}">
                <a16:creationId xmlns:a16="http://schemas.microsoft.com/office/drawing/2014/main" id="{DCE49E49-88B0-9271-9576-CBE2DA851C0E}"/>
              </a:ext>
            </a:extLst>
          </p:cNvPr>
          <p:cNvGrpSpPr/>
          <p:nvPr/>
        </p:nvGrpSpPr>
        <p:grpSpPr>
          <a:xfrm>
            <a:off x="7369640" y="2672521"/>
            <a:ext cx="4734707" cy="537337"/>
            <a:chOff x="7354110" y="2682518"/>
            <a:chExt cx="4734707" cy="537337"/>
          </a:xfrm>
        </p:grpSpPr>
        <p:sp>
          <p:nvSpPr>
            <p:cNvPr id="28" name="文本框 27">
              <a:extLst>
                <a:ext uri="{FF2B5EF4-FFF2-40B4-BE49-F238E27FC236}">
                  <a16:creationId xmlns:a16="http://schemas.microsoft.com/office/drawing/2014/main" id="{2CD74114-263F-6E6D-46D4-770E03BD338F}"/>
                </a:ext>
              </a:extLst>
            </p:cNvPr>
            <p:cNvSpPr txBox="1"/>
            <p:nvPr/>
          </p:nvSpPr>
          <p:spPr>
            <a:xfrm>
              <a:off x="8603072" y="2682518"/>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各个通道的唯一</a:t>
              </a:r>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ID</a:t>
              </a:r>
              <a:endParaRPr lang="zh-CN" altLang="en-US" sz="1600" dirty="0">
                <a:solidFill>
                  <a:schemeClr val="bg2">
                    <a:lumMod val="25000"/>
                  </a:schemeClr>
                </a:solidFill>
                <a:latin typeface="华光报宋_CNKI" panose="02000500000000000000" pitchFamily="2" charset="-122"/>
                <a:ea typeface="华光报宋_CNKI" panose="02000500000000000000" pitchFamily="2" charset="-122"/>
              </a:endParaRPr>
            </a:p>
          </p:txBody>
        </p:sp>
        <p:grpSp>
          <p:nvGrpSpPr>
            <p:cNvPr id="29" name="组合 28">
              <a:extLst>
                <a:ext uri="{FF2B5EF4-FFF2-40B4-BE49-F238E27FC236}">
                  <a16:creationId xmlns:a16="http://schemas.microsoft.com/office/drawing/2014/main" id="{F5551DD2-5773-E199-2E67-5C6C1827A173}"/>
                </a:ext>
              </a:extLst>
            </p:cNvPr>
            <p:cNvGrpSpPr/>
            <p:nvPr/>
          </p:nvGrpSpPr>
          <p:grpSpPr>
            <a:xfrm>
              <a:off x="7354110" y="2959126"/>
              <a:ext cx="4247340" cy="260729"/>
              <a:chOff x="7354110" y="2959126"/>
              <a:chExt cx="4247340" cy="260729"/>
            </a:xfrm>
          </p:grpSpPr>
          <p:cxnSp>
            <p:nvCxnSpPr>
              <p:cNvPr id="39" name="直接连接符 38">
                <a:extLst>
                  <a:ext uri="{FF2B5EF4-FFF2-40B4-BE49-F238E27FC236}">
                    <a16:creationId xmlns:a16="http://schemas.microsoft.com/office/drawing/2014/main" id="{FCF9A202-4990-4BE8-B964-5C43CE0C7064}"/>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BAC34DE-0DFE-5C86-940E-EDBAD2B4718A}"/>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51" name="组合 50">
            <a:extLst>
              <a:ext uri="{FF2B5EF4-FFF2-40B4-BE49-F238E27FC236}">
                <a16:creationId xmlns:a16="http://schemas.microsoft.com/office/drawing/2014/main" id="{200E2854-1252-FA07-2AFE-82300A2E907E}"/>
              </a:ext>
            </a:extLst>
          </p:cNvPr>
          <p:cNvGrpSpPr/>
          <p:nvPr/>
        </p:nvGrpSpPr>
        <p:grpSpPr>
          <a:xfrm>
            <a:off x="7369640" y="3001145"/>
            <a:ext cx="4734707" cy="552392"/>
            <a:chOff x="7354110" y="2667463"/>
            <a:chExt cx="4734707" cy="552392"/>
          </a:xfrm>
        </p:grpSpPr>
        <p:sp>
          <p:nvSpPr>
            <p:cNvPr id="52" name="文本框 51">
              <a:extLst>
                <a:ext uri="{FF2B5EF4-FFF2-40B4-BE49-F238E27FC236}">
                  <a16:creationId xmlns:a16="http://schemas.microsoft.com/office/drawing/2014/main" id="{FC7BE85F-9926-2778-3CA0-36DC55059A52}"/>
                </a:ext>
              </a:extLst>
            </p:cNvPr>
            <p:cNvSpPr txBox="1"/>
            <p:nvPr/>
          </p:nvSpPr>
          <p:spPr>
            <a:xfrm>
              <a:off x="8603072" y="2667463"/>
              <a:ext cx="3485745" cy="338554"/>
            </a:xfrm>
            <a:prstGeom prst="rect">
              <a:avLst/>
            </a:prstGeom>
            <a:noFill/>
          </p:spPr>
          <p:txBody>
            <a:bodyPr wrap="square" rtlCol="0">
              <a:spAutoFit/>
            </a:bodyPr>
            <a:lstStyle/>
            <a:p>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e.g.</a:t>
              </a:r>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忙碌、空闲、故障</a:t>
              </a:r>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a:t>
              </a:r>
              <a:endParaRPr lang="zh-CN" altLang="en-US" sz="1600" dirty="0">
                <a:solidFill>
                  <a:schemeClr val="bg2">
                    <a:lumMod val="25000"/>
                  </a:schemeClr>
                </a:solidFill>
                <a:latin typeface="华光报宋_CNKI" panose="02000500000000000000" pitchFamily="2" charset="-122"/>
                <a:ea typeface="华光报宋_CNKI" panose="02000500000000000000" pitchFamily="2" charset="-122"/>
              </a:endParaRPr>
            </a:p>
          </p:txBody>
        </p:sp>
        <p:grpSp>
          <p:nvGrpSpPr>
            <p:cNvPr id="53" name="组合 52">
              <a:extLst>
                <a:ext uri="{FF2B5EF4-FFF2-40B4-BE49-F238E27FC236}">
                  <a16:creationId xmlns:a16="http://schemas.microsoft.com/office/drawing/2014/main" id="{664C3A80-B248-C3F2-4109-826F3B76C78B}"/>
                </a:ext>
              </a:extLst>
            </p:cNvPr>
            <p:cNvGrpSpPr/>
            <p:nvPr/>
          </p:nvGrpSpPr>
          <p:grpSpPr>
            <a:xfrm>
              <a:off x="7354110" y="2959126"/>
              <a:ext cx="4247340" cy="260729"/>
              <a:chOff x="7354110" y="2959126"/>
              <a:chExt cx="4247340" cy="260729"/>
            </a:xfrm>
          </p:grpSpPr>
          <p:cxnSp>
            <p:nvCxnSpPr>
              <p:cNvPr id="54" name="直接连接符 53">
                <a:extLst>
                  <a:ext uri="{FF2B5EF4-FFF2-40B4-BE49-F238E27FC236}">
                    <a16:creationId xmlns:a16="http://schemas.microsoft.com/office/drawing/2014/main" id="{8DF30070-78BC-60E2-0856-5FD42FDEE381}"/>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1AACE6E-0065-59E6-FDCC-2E5EEF93579F}"/>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56" name="组合 55">
            <a:extLst>
              <a:ext uri="{FF2B5EF4-FFF2-40B4-BE49-F238E27FC236}">
                <a16:creationId xmlns:a16="http://schemas.microsoft.com/office/drawing/2014/main" id="{63D6199A-6AD8-C50C-06AF-90FDD3E38339}"/>
              </a:ext>
            </a:extLst>
          </p:cNvPr>
          <p:cNvGrpSpPr/>
          <p:nvPr/>
        </p:nvGrpSpPr>
        <p:grpSpPr>
          <a:xfrm>
            <a:off x="7369640" y="3350560"/>
            <a:ext cx="4734707" cy="560370"/>
            <a:chOff x="7354110" y="2659485"/>
            <a:chExt cx="4734707" cy="560370"/>
          </a:xfrm>
        </p:grpSpPr>
        <p:sp>
          <p:nvSpPr>
            <p:cNvPr id="57" name="文本框 56">
              <a:extLst>
                <a:ext uri="{FF2B5EF4-FFF2-40B4-BE49-F238E27FC236}">
                  <a16:creationId xmlns:a16="http://schemas.microsoft.com/office/drawing/2014/main" id="{DF55E280-B53A-880D-1636-E0ED28C060FB}"/>
                </a:ext>
              </a:extLst>
            </p:cNvPr>
            <p:cNvSpPr txBox="1"/>
            <p:nvPr/>
          </p:nvSpPr>
          <p:spPr>
            <a:xfrm>
              <a:off x="8603072" y="2659485"/>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找到该通道控制的所有控制器</a:t>
              </a:r>
            </a:p>
          </p:txBody>
        </p:sp>
        <p:grpSp>
          <p:nvGrpSpPr>
            <p:cNvPr id="58" name="组合 57">
              <a:extLst>
                <a:ext uri="{FF2B5EF4-FFF2-40B4-BE49-F238E27FC236}">
                  <a16:creationId xmlns:a16="http://schemas.microsoft.com/office/drawing/2014/main" id="{A19FB002-3EDB-AAEC-EC1A-3C236AC70E94}"/>
                </a:ext>
              </a:extLst>
            </p:cNvPr>
            <p:cNvGrpSpPr/>
            <p:nvPr/>
          </p:nvGrpSpPr>
          <p:grpSpPr>
            <a:xfrm>
              <a:off x="7354110" y="2959126"/>
              <a:ext cx="4247340" cy="260729"/>
              <a:chOff x="7354110" y="2959126"/>
              <a:chExt cx="4247340" cy="260729"/>
            </a:xfrm>
          </p:grpSpPr>
          <p:cxnSp>
            <p:nvCxnSpPr>
              <p:cNvPr id="59" name="直接连接符 58">
                <a:extLst>
                  <a:ext uri="{FF2B5EF4-FFF2-40B4-BE49-F238E27FC236}">
                    <a16:creationId xmlns:a16="http://schemas.microsoft.com/office/drawing/2014/main" id="{7BA94A09-2987-C3BF-4C4D-523DA9F02395}"/>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032910C1-E243-FFC3-7375-710F7C06FC53}"/>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61" name="组合 60">
            <a:extLst>
              <a:ext uri="{FF2B5EF4-FFF2-40B4-BE49-F238E27FC236}">
                <a16:creationId xmlns:a16="http://schemas.microsoft.com/office/drawing/2014/main" id="{C084B32E-049B-6B1A-A13F-C9C63EE51DC5}"/>
              </a:ext>
            </a:extLst>
          </p:cNvPr>
          <p:cNvGrpSpPr/>
          <p:nvPr/>
        </p:nvGrpSpPr>
        <p:grpSpPr>
          <a:xfrm>
            <a:off x="7369641" y="3760700"/>
            <a:ext cx="4734706" cy="543181"/>
            <a:chOff x="7354110" y="2676674"/>
            <a:chExt cx="4734706" cy="543181"/>
          </a:xfrm>
        </p:grpSpPr>
        <p:sp>
          <p:nvSpPr>
            <p:cNvPr id="62" name="文本框 61">
              <a:extLst>
                <a:ext uri="{FF2B5EF4-FFF2-40B4-BE49-F238E27FC236}">
                  <a16:creationId xmlns:a16="http://schemas.microsoft.com/office/drawing/2014/main" id="{D0002DD8-A086-9DB1-5662-DACD45099320}"/>
                </a:ext>
              </a:extLst>
            </p:cNvPr>
            <p:cNvSpPr txBox="1"/>
            <p:nvPr/>
          </p:nvSpPr>
          <p:spPr>
            <a:xfrm>
              <a:off x="8603071" y="2676674"/>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指向正在等待该通道的进程队列</a:t>
              </a:r>
            </a:p>
          </p:txBody>
        </p:sp>
        <p:grpSp>
          <p:nvGrpSpPr>
            <p:cNvPr id="63" name="组合 62">
              <a:extLst>
                <a:ext uri="{FF2B5EF4-FFF2-40B4-BE49-F238E27FC236}">
                  <a16:creationId xmlns:a16="http://schemas.microsoft.com/office/drawing/2014/main" id="{67E15E36-2E0A-5F48-E8F8-FA379E4DB59A}"/>
                </a:ext>
              </a:extLst>
            </p:cNvPr>
            <p:cNvGrpSpPr/>
            <p:nvPr/>
          </p:nvGrpSpPr>
          <p:grpSpPr>
            <a:xfrm>
              <a:off x="7354110" y="2959126"/>
              <a:ext cx="4247340" cy="260729"/>
              <a:chOff x="7354110" y="2959126"/>
              <a:chExt cx="4247340" cy="260729"/>
            </a:xfrm>
          </p:grpSpPr>
          <p:cxnSp>
            <p:nvCxnSpPr>
              <p:cNvPr id="64" name="直接连接符 63">
                <a:extLst>
                  <a:ext uri="{FF2B5EF4-FFF2-40B4-BE49-F238E27FC236}">
                    <a16:creationId xmlns:a16="http://schemas.microsoft.com/office/drawing/2014/main" id="{116AE8A9-2649-DCFD-1BFE-232853E5919B}"/>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1DF7F6F-64EE-39D5-3AFE-F5E3F00C89D8}"/>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62584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15315" y="537210"/>
            <a:ext cx="3983355" cy="415925"/>
            <a:chOff x="2223" y="2315"/>
            <a:chExt cx="6273" cy="655"/>
          </a:xfrm>
        </p:grpSpPr>
        <p:sp>
          <p:nvSpPr>
            <p:cNvPr id="7" name="íšḷidê"/>
            <p:cNvSpPr txBox="1"/>
            <p:nvPr/>
          </p:nvSpPr>
          <p:spPr>
            <a:xfrm>
              <a:off x="3010" y="2375"/>
              <a:ext cx="5486" cy="595"/>
            </a:xfrm>
            <a:prstGeom prst="rect">
              <a:avLst/>
            </a:prstGeom>
            <a:noFill/>
          </p:spPr>
          <p:txBody>
            <a:bodyPr wrap="square" lIns="91440" tIns="45720" rIns="91440" bIns="45720" anchor="ctr" anchorCtr="0">
              <a:noAutofit/>
            </a:bodyPr>
            <a:lstStyle/>
            <a:p>
              <a:pPr>
                <a:spcBef>
                  <a:spcPct val="0"/>
                </a:spcBef>
              </a:pPr>
              <a:r>
                <a:rPr lang="zh-CN" altLang="en-US" sz="2400" dirty="0">
                  <a:solidFill>
                    <a:schemeClr val="tx1">
                      <a:lumMod val="75000"/>
                      <a:lumOff val="25000"/>
                    </a:schemeClr>
                  </a:solidFill>
                  <a:latin typeface="华光大标宋_CNKI" panose="02000500000000000000" pitchFamily="2" charset="-122"/>
                  <a:ea typeface="华光大标宋_CNKI" panose="02000500000000000000" pitchFamily="2" charset="-122"/>
                  <a:cs typeface="+mn-ea"/>
                  <a:sym typeface="+mn-lt"/>
                </a:rPr>
                <a:t>设备分配中的数据结构</a:t>
              </a:r>
            </a:p>
          </p:txBody>
        </p:sp>
        <p:sp>
          <p:nvSpPr>
            <p:cNvPr id="13" name="椭圆 12"/>
            <p:cNvSpPr/>
            <p:nvPr/>
          </p:nvSpPr>
          <p:spPr>
            <a:xfrm>
              <a:off x="2223" y="2315"/>
              <a:ext cx="655" cy="655"/>
            </a:xfrm>
            <a:prstGeom prst="ellipse">
              <a:avLst/>
            </a:prstGeom>
            <a:solidFill>
              <a:srgbClr val="283A69"/>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2" name="组合 1">
            <a:extLst>
              <a:ext uri="{FF2B5EF4-FFF2-40B4-BE49-F238E27FC236}">
                <a16:creationId xmlns:a16="http://schemas.microsoft.com/office/drawing/2014/main" id="{5765F4B0-1109-FF8B-6890-E164E70AF412}"/>
              </a:ext>
            </a:extLst>
          </p:cNvPr>
          <p:cNvGrpSpPr/>
          <p:nvPr/>
        </p:nvGrpSpPr>
        <p:grpSpPr>
          <a:xfrm>
            <a:off x="1115060" y="1148422"/>
            <a:ext cx="1887166" cy="461665"/>
            <a:chOff x="823277" y="5683026"/>
            <a:chExt cx="1887166" cy="461665"/>
          </a:xfrm>
        </p:grpSpPr>
        <p:sp>
          <p:nvSpPr>
            <p:cNvPr id="4" name="箭头: 五边形 3">
              <a:extLst>
                <a:ext uri="{FF2B5EF4-FFF2-40B4-BE49-F238E27FC236}">
                  <a16:creationId xmlns:a16="http://schemas.microsoft.com/office/drawing/2014/main" id="{FD873010-D3D3-42DF-88C2-406A3D961919}"/>
                </a:ext>
              </a:extLst>
            </p:cNvPr>
            <p:cNvSpPr/>
            <p:nvPr/>
          </p:nvSpPr>
          <p:spPr>
            <a:xfrm>
              <a:off x="823277" y="5683026"/>
              <a:ext cx="1887166" cy="461665"/>
            </a:xfrm>
            <a:prstGeom prst="homePlate">
              <a:avLst>
                <a:gd name="adj" fmla="val 90035"/>
              </a:avLst>
            </a:prstGeom>
            <a:solidFill>
              <a:srgbClr val="283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094D5CF-52F9-54B5-E838-2C10AE476A18}"/>
                </a:ext>
              </a:extLst>
            </p:cNvPr>
            <p:cNvSpPr txBox="1"/>
            <p:nvPr/>
          </p:nvSpPr>
          <p:spPr>
            <a:xfrm>
              <a:off x="1137285" y="5729192"/>
              <a:ext cx="133921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系统</a:t>
              </a:r>
              <a:r>
                <a:rPr lang="zh-CN" altLang="en-US" b="1" dirty="0">
                  <a:solidFill>
                    <a:schemeClr val="bg1"/>
                  </a:solidFill>
                  <a:latin typeface="华光报宋_CNKI" panose="02000500000000000000" pitchFamily="2" charset="-122"/>
                  <a:ea typeface="华光报宋_CNKI" panose="02000500000000000000" pitchFamily="2" charset="-122"/>
                </a:rPr>
                <a:t>控制表</a:t>
              </a:r>
            </a:p>
          </p:txBody>
        </p:sp>
        <p:cxnSp>
          <p:nvCxnSpPr>
            <p:cNvPr id="6" name="直接连接符 5">
              <a:extLst>
                <a:ext uri="{FF2B5EF4-FFF2-40B4-BE49-F238E27FC236}">
                  <a16:creationId xmlns:a16="http://schemas.microsoft.com/office/drawing/2014/main" id="{B1E56627-0440-E2D8-09E0-AA03E50A1FB1}"/>
                </a:ext>
              </a:extLst>
            </p:cNvPr>
            <p:cNvCxnSpPr/>
            <p:nvPr/>
          </p:nvCxnSpPr>
          <p:spPr>
            <a:xfrm>
              <a:off x="8509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DBC95B8-C080-67EC-F646-8A8E1C1DB8F2}"/>
                </a:ext>
              </a:extLst>
            </p:cNvPr>
            <p:cNvCxnSpPr/>
            <p:nvPr/>
          </p:nvCxnSpPr>
          <p:spPr>
            <a:xfrm>
              <a:off x="87630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9ABF6F9-C674-F567-12F1-FD1280E85596}"/>
                </a:ext>
              </a:extLst>
            </p:cNvPr>
            <p:cNvCxnSpPr/>
            <p:nvPr/>
          </p:nvCxnSpPr>
          <p:spPr>
            <a:xfrm>
              <a:off x="908050" y="5683026"/>
              <a:ext cx="0" cy="4616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graphicFrame>
        <p:nvGraphicFramePr>
          <p:cNvPr id="8" name="表格 4">
            <a:extLst>
              <a:ext uri="{FF2B5EF4-FFF2-40B4-BE49-F238E27FC236}">
                <a16:creationId xmlns:a16="http://schemas.microsoft.com/office/drawing/2014/main" id="{37CFA30B-33A7-A72C-C560-3461679E424E}"/>
              </a:ext>
            </a:extLst>
          </p:cNvPr>
          <p:cNvGraphicFramePr>
            <a:graphicFrameLocks noGrp="1"/>
          </p:cNvGraphicFramePr>
          <p:nvPr/>
        </p:nvGraphicFramePr>
        <p:xfrm>
          <a:off x="1767530" y="2764546"/>
          <a:ext cx="1705245" cy="2400840"/>
        </p:xfrm>
        <a:graphic>
          <a:graphicData uri="http://schemas.openxmlformats.org/drawingml/2006/table">
            <a:tbl>
              <a:tblPr firstRow="1" bandRow="1">
                <a:tableStyleId>{5940675A-B579-460E-94D1-54222C63F5DA}</a:tableStyleId>
              </a:tblPr>
              <a:tblGrid>
                <a:gridCol w="1705245">
                  <a:extLst>
                    <a:ext uri="{9D8B030D-6E8A-4147-A177-3AD203B41FA5}">
                      <a16:colId xmlns:a16="http://schemas.microsoft.com/office/drawing/2014/main" val="4125309402"/>
                    </a:ext>
                  </a:extLst>
                </a:gridCol>
              </a:tblGrid>
              <a:tr h="480168">
                <a:tc>
                  <a:txBody>
                    <a:bodyPr/>
                    <a:lstStyle/>
                    <a:p>
                      <a:pPr algn="ctr"/>
                      <a:r>
                        <a:rPr lang="zh-CN" altLang="en-US" dirty="0">
                          <a:latin typeface="华光报宋_CNKI" panose="02000500000000000000" pitchFamily="2" charset="-122"/>
                          <a:ea typeface="华光报宋_CNKI" panose="02000500000000000000" pitchFamily="2" charset="-122"/>
                        </a:rPr>
                        <a:t>表项</a:t>
                      </a:r>
                      <a:r>
                        <a:rPr lang="en-US" altLang="zh-CN" dirty="0">
                          <a:latin typeface="华光报宋_CNKI" panose="02000500000000000000" pitchFamily="2" charset="-122"/>
                          <a:ea typeface="华光报宋_CNKI" panose="02000500000000000000" pitchFamily="2" charset="-122"/>
                        </a:rPr>
                        <a:t> 1</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2622480326"/>
                  </a:ext>
                </a:extLst>
              </a:tr>
              <a:tr h="480168">
                <a:tc>
                  <a:txBody>
                    <a:bodyPr/>
                    <a:lstStyle/>
                    <a:p>
                      <a:pPr algn="ctr"/>
                      <a:r>
                        <a:rPr lang="zh-CN" altLang="en-US" dirty="0">
                          <a:latin typeface="华光报宋_CNKI" panose="02000500000000000000" pitchFamily="2" charset="-122"/>
                          <a:ea typeface="华光报宋_CNKI" panose="02000500000000000000" pitchFamily="2" charset="-122"/>
                        </a:rPr>
                        <a:t>表项</a:t>
                      </a:r>
                      <a:r>
                        <a:rPr lang="en-US" altLang="zh-CN" dirty="0">
                          <a:latin typeface="华光报宋_CNKI" panose="02000500000000000000" pitchFamily="2" charset="-122"/>
                          <a:ea typeface="华光报宋_CNKI" panose="02000500000000000000" pitchFamily="2" charset="-122"/>
                        </a:rPr>
                        <a:t>  2</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1251352571"/>
                  </a:ext>
                </a:extLst>
              </a:tr>
              <a:tr h="480168">
                <a:tc>
                  <a:txBody>
                    <a:bodyPr/>
                    <a:lstStyle/>
                    <a:p>
                      <a:pPr algn="ctr"/>
                      <a:r>
                        <a:rPr lang="zh-CN" altLang="en-US" dirty="0">
                          <a:latin typeface="华光报宋_CNKI" panose="02000500000000000000" pitchFamily="2" charset="-122"/>
                          <a:ea typeface="华光报宋_CNKI" panose="02000500000000000000" pitchFamily="2" charset="-122"/>
                        </a:rPr>
                        <a:t>表项</a:t>
                      </a:r>
                      <a:r>
                        <a:rPr lang="en-US" altLang="zh-CN" dirty="0">
                          <a:latin typeface="华光报宋_CNKI" panose="02000500000000000000" pitchFamily="2" charset="-122"/>
                          <a:ea typeface="华光报宋_CNKI" panose="02000500000000000000" pitchFamily="2" charset="-122"/>
                        </a:rPr>
                        <a:t>  3</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2284048476"/>
                  </a:ext>
                </a:extLst>
              </a:tr>
              <a:tr h="480168">
                <a:tc>
                  <a:txBody>
                    <a:bodyPr/>
                    <a:lstStyle/>
                    <a:p>
                      <a:pPr algn="ctr"/>
                      <a:r>
                        <a:rPr lang="en-US" altLang="zh-CN" dirty="0">
                          <a:latin typeface="华光报宋_CNKI" panose="02000500000000000000" pitchFamily="2" charset="-122"/>
                          <a:ea typeface="华光报宋_CNKI" panose="02000500000000000000" pitchFamily="2" charset="-122"/>
                        </a:rPr>
                        <a:t>……</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1222400867"/>
                  </a:ext>
                </a:extLst>
              </a:tr>
              <a:tr h="480168">
                <a:tc>
                  <a:txBody>
                    <a:bodyPr/>
                    <a:lstStyle/>
                    <a:p>
                      <a:pPr algn="ctr"/>
                      <a:r>
                        <a:rPr lang="zh-CN" altLang="en-US" dirty="0">
                          <a:latin typeface="华光报宋_CNKI" panose="02000500000000000000" pitchFamily="2" charset="-122"/>
                          <a:ea typeface="华光报宋_CNKI" panose="02000500000000000000" pitchFamily="2" charset="-122"/>
                        </a:rPr>
                        <a:t>表项</a:t>
                      </a:r>
                      <a:r>
                        <a:rPr lang="en-US" altLang="zh-CN" dirty="0">
                          <a:latin typeface="华光报宋_CNKI" panose="02000500000000000000" pitchFamily="2" charset="-122"/>
                          <a:ea typeface="华光报宋_CNKI" panose="02000500000000000000" pitchFamily="2" charset="-122"/>
                        </a:rPr>
                        <a:t>  n</a:t>
                      </a:r>
                      <a:endParaRPr lang="zh-CN" altLang="en-US" dirty="0">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3278818201"/>
                  </a:ext>
                </a:extLst>
              </a:tr>
            </a:tbl>
          </a:graphicData>
        </a:graphic>
      </p:graphicFrame>
      <p:sp>
        <p:nvSpPr>
          <p:cNvPr id="11" name="文本框 10">
            <a:extLst>
              <a:ext uri="{FF2B5EF4-FFF2-40B4-BE49-F238E27FC236}">
                <a16:creationId xmlns:a16="http://schemas.microsoft.com/office/drawing/2014/main" id="{B90CB0D5-FDEA-6785-21EE-A897A2BAB453}"/>
              </a:ext>
            </a:extLst>
          </p:cNvPr>
          <p:cNvSpPr txBox="1"/>
          <p:nvPr/>
        </p:nvSpPr>
        <p:spPr>
          <a:xfrm>
            <a:off x="1767530" y="2344493"/>
            <a:ext cx="2392896" cy="369332"/>
          </a:xfrm>
          <a:prstGeom prst="rect">
            <a:avLst/>
          </a:prstGeom>
          <a:noFill/>
        </p:spPr>
        <p:txBody>
          <a:bodyPr wrap="square" rtlCol="0">
            <a:spAutoFit/>
          </a:bodyPr>
          <a:lstStyle/>
          <a:p>
            <a:r>
              <a:rPr lang="zh-CN" altLang="en-US" b="1" dirty="0">
                <a:latin typeface="华光报宋_CNKI" panose="02000500000000000000" pitchFamily="2" charset="-122"/>
                <a:ea typeface="华光报宋_CNKI" panose="02000500000000000000" pitchFamily="2" charset="-122"/>
              </a:rPr>
              <a:t>系统设备表</a:t>
            </a:r>
            <a:r>
              <a:rPr lang="en-US" altLang="zh-CN" b="1" dirty="0">
                <a:latin typeface="华光报宋_CNKI" panose="02000500000000000000" pitchFamily="2" charset="-122"/>
                <a:ea typeface="华光报宋_CNKI" panose="02000500000000000000" pitchFamily="2" charset="-122"/>
              </a:rPr>
              <a:t>SDT</a:t>
            </a:r>
            <a:endParaRPr lang="zh-CN" altLang="en-US" b="1" dirty="0">
              <a:latin typeface="华光报宋_CNKI" panose="02000500000000000000" pitchFamily="2" charset="-122"/>
              <a:ea typeface="华光报宋_CNKI" panose="02000500000000000000" pitchFamily="2" charset="-122"/>
            </a:endParaRPr>
          </a:p>
        </p:txBody>
      </p:sp>
      <p:graphicFrame>
        <p:nvGraphicFramePr>
          <p:cNvPr id="12" name="表格 8">
            <a:extLst>
              <a:ext uri="{FF2B5EF4-FFF2-40B4-BE49-F238E27FC236}">
                <a16:creationId xmlns:a16="http://schemas.microsoft.com/office/drawing/2014/main" id="{D7F8E59B-3D8C-205D-8DA3-0845274078A3}"/>
              </a:ext>
            </a:extLst>
          </p:cNvPr>
          <p:cNvGraphicFramePr>
            <a:graphicFrameLocks noGrp="1"/>
          </p:cNvGraphicFramePr>
          <p:nvPr/>
        </p:nvGraphicFramePr>
        <p:xfrm>
          <a:off x="5219828" y="2959126"/>
          <a:ext cx="2134282" cy="1341120"/>
        </p:xfrm>
        <a:graphic>
          <a:graphicData uri="http://schemas.openxmlformats.org/drawingml/2006/table">
            <a:tbl>
              <a:tblPr firstRow="1" bandRow="1">
                <a:tableStyleId>{5940675A-B579-460E-94D1-54222C63F5DA}</a:tableStyleId>
              </a:tblPr>
              <a:tblGrid>
                <a:gridCol w="2134282">
                  <a:extLst>
                    <a:ext uri="{9D8B030D-6E8A-4147-A177-3AD203B41FA5}">
                      <a16:colId xmlns:a16="http://schemas.microsoft.com/office/drawing/2014/main" val="230600806"/>
                    </a:ext>
                  </a:extLst>
                </a:gridCol>
              </a:tblGrid>
              <a:tr h="325503">
                <a:tc>
                  <a:txBody>
                    <a:bodyPr/>
                    <a:lstStyle/>
                    <a:p>
                      <a:r>
                        <a:rPr lang="zh-CN" altLang="en-US" sz="1600" b="1" dirty="0">
                          <a:effectLst/>
                          <a:latin typeface="华光报宋_CNKI" panose="02000500000000000000" pitchFamily="2" charset="-122"/>
                          <a:ea typeface="华光报宋_CNKI" panose="02000500000000000000" pitchFamily="2" charset="-122"/>
                        </a:rPr>
                        <a:t>设备类型</a:t>
                      </a:r>
                    </a:p>
                  </a:txBody>
                  <a:tcPr/>
                </a:tc>
                <a:extLst>
                  <a:ext uri="{0D108BD9-81ED-4DB2-BD59-A6C34878D82A}">
                    <a16:rowId xmlns:a16="http://schemas.microsoft.com/office/drawing/2014/main" val="1256735615"/>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设备标识符</a:t>
                      </a:r>
                    </a:p>
                  </a:txBody>
                  <a:tcPr/>
                </a:tc>
                <a:extLst>
                  <a:ext uri="{0D108BD9-81ED-4DB2-BD59-A6C34878D82A}">
                    <a16:rowId xmlns:a16="http://schemas.microsoft.com/office/drawing/2014/main" val="1167661380"/>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设备控制表</a:t>
                      </a:r>
                      <a:r>
                        <a:rPr lang="en-US" altLang="zh-CN" sz="1600" b="1" dirty="0">
                          <a:effectLst/>
                          <a:latin typeface="华光报宋_CNKI" panose="02000500000000000000" pitchFamily="2" charset="-122"/>
                          <a:ea typeface="华光报宋_CNKI" panose="02000500000000000000" pitchFamily="2" charset="-122"/>
                        </a:rPr>
                        <a:t>DCT</a:t>
                      </a:r>
                      <a:endParaRPr lang="zh-CN" altLang="en-US" sz="1600" b="1" dirty="0">
                        <a:effectLst/>
                        <a:latin typeface="华光报宋_CNKI" panose="02000500000000000000" pitchFamily="2" charset="-122"/>
                        <a:ea typeface="华光报宋_CNKI" panose="02000500000000000000" pitchFamily="2" charset="-122"/>
                      </a:endParaRPr>
                    </a:p>
                  </a:txBody>
                  <a:tcPr/>
                </a:tc>
                <a:extLst>
                  <a:ext uri="{0D108BD9-81ED-4DB2-BD59-A6C34878D82A}">
                    <a16:rowId xmlns:a16="http://schemas.microsoft.com/office/drawing/2014/main" val="1749108652"/>
                  </a:ext>
                </a:extLst>
              </a:tr>
              <a:tr h="325503">
                <a:tc>
                  <a:txBody>
                    <a:bodyPr/>
                    <a:lstStyle/>
                    <a:p>
                      <a:r>
                        <a:rPr lang="zh-CN" altLang="en-US" sz="1600" b="1" dirty="0">
                          <a:effectLst/>
                          <a:latin typeface="华光报宋_CNKI" panose="02000500000000000000" pitchFamily="2" charset="-122"/>
                          <a:ea typeface="华光报宋_CNKI" panose="02000500000000000000" pitchFamily="2" charset="-122"/>
                        </a:rPr>
                        <a:t>驱动程序入口</a:t>
                      </a:r>
                    </a:p>
                  </a:txBody>
                  <a:tcPr/>
                </a:tc>
                <a:extLst>
                  <a:ext uri="{0D108BD9-81ED-4DB2-BD59-A6C34878D82A}">
                    <a16:rowId xmlns:a16="http://schemas.microsoft.com/office/drawing/2014/main" val="1946436477"/>
                  </a:ext>
                </a:extLst>
              </a:tr>
            </a:tbl>
          </a:graphicData>
        </a:graphic>
      </p:graphicFrame>
      <p:cxnSp>
        <p:nvCxnSpPr>
          <p:cNvPr id="14" name="直接箭头连接符 13">
            <a:extLst>
              <a:ext uri="{FF2B5EF4-FFF2-40B4-BE49-F238E27FC236}">
                <a16:creationId xmlns:a16="http://schemas.microsoft.com/office/drawing/2014/main" id="{E9EA253C-2C06-4CD6-208D-7AEE45A962AA}"/>
              </a:ext>
            </a:extLst>
          </p:cNvPr>
          <p:cNvCxnSpPr/>
          <p:nvPr/>
        </p:nvCxnSpPr>
        <p:spPr>
          <a:xfrm flipV="1">
            <a:off x="3472775" y="2986391"/>
            <a:ext cx="1731523" cy="729575"/>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E6980146-467B-043A-F9D4-193004172377}"/>
              </a:ext>
            </a:extLst>
          </p:cNvPr>
          <p:cNvCxnSpPr>
            <a:cxnSpLocks/>
          </p:cNvCxnSpPr>
          <p:nvPr/>
        </p:nvCxnSpPr>
        <p:spPr>
          <a:xfrm>
            <a:off x="3446497" y="4202284"/>
            <a:ext cx="1773331" cy="97962"/>
          </a:xfrm>
          <a:prstGeom prst="straightConnector1">
            <a:avLst/>
          </a:prstGeom>
          <a:ln>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FB0E7AA-A0A2-EEE4-D36C-07914FC10ED1}"/>
              </a:ext>
            </a:extLst>
          </p:cNvPr>
          <p:cNvSpPr txBox="1"/>
          <p:nvPr/>
        </p:nvSpPr>
        <p:spPr>
          <a:xfrm>
            <a:off x="5759990" y="2540020"/>
            <a:ext cx="936085" cy="369332"/>
          </a:xfrm>
          <a:prstGeom prst="rect">
            <a:avLst/>
          </a:prstGeom>
          <a:noFill/>
        </p:spPr>
        <p:txBody>
          <a:bodyPr wrap="square" rtlCol="0">
            <a:spAutoFit/>
          </a:bodyPr>
          <a:lstStyle/>
          <a:p>
            <a:r>
              <a:rPr lang="zh-CN" altLang="en-US" b="1" dirty="0">
                <a:latin typeface="华光报宋_CNKI" panose="02000500000000000000" pitchFamily="2" charset="-122"/>
                <a:ea typeface="华光报宋_CNKI" panose="02000500000000000000" pitchFamily="2" charset="-122"/>
              </a:rPr>
              <a:t>表项 </a:t>
            </a:r>
            <a:r>
              <a:rPr lang="en-US" altLang="zh-CN" b="1" dirty="0">
                <a:latin typeface="华光报宋_CNKI" panose="02000500000000000000" pitchFamily="2" charset="-122"/>
                <a:ea typeface="华光报宋_CNKI" panose="02000500000000000000" pitchFamily="2" charset="-122"/>
              </a:rPr>
              <a:t>n</a:t>
            </a:r>
            <a:endParaRPr lang="zh-CN" altLang="en-US" b="1" dirty="0">
              <a:latin typeface="华光报宋_CNKI" panose="02000500000000000000" pitchFamily="2" charset="-122"/>
              <a:ea typeface="华光报宋_CNKI" panose="02000500000000000000" pitchFamily="2" charset="-122"/>
            </a:endParaRPr>
          </a:p>
        </p:txBody>
      </p:sp>
      <p:grpSp>
        <p:nvGrpSpPr>
          <p:cNvPr id="17" name="组合 16">
            <a:extLst>
              <a:ext uri="{FF2B5EF4-FFF2-40B4-BE49-F238E27FC236}">
                <a16:creationId xmlns:a16="http://schemas.microsoft.com/office/drawing/2014/main" id="{482C3ACF-ADE8-DAE6-8484-472433E85AF2}"/>
              </a:ext>
            </a:extLst>
          </p:cNvPr>
          <p:cNvGrpSpPr/>
          <p:nvPr/>
        </p:nvGrpSpPr>
        <p:grpSpPr>
          <a:xfrm>
            <a:off x="7354110" y="2626479"/>
            <a:ext cx="4734706" cy="565746"/>
            <a:chOff x="7354110" y="2654109"/>
            <a:chExt cx="4734706" cy="565746"/>
          </a:xfrm>
        </p:grpSpPr>
        <p:sp>
          <p:nvSpPr>
            <p:cNvPr id="18" name="文本框 17">
              <a:extLst>
                <a:ext uri="{FF2B5EF4-FFF2-40B4-BE49-F238E27FC236}">
                  <a16:creationId xmlns:a16="http://schemas.microsoft.com/office/drawing/2014/main" id="{E036121A-DE41-8505-84A6-E0C941F207AD}"/>
                </a:ext>
              </a:extLst>
            </p:cNvPr>
            <p:cNvSpPr txBox="1"/>
            <p:nvPr/>
          </p:nvSpPr>
          <p:spPr>
            <a:xfrm>
              <a:off x="8603071" y="2654109"/>
              <a:ext cx="3485745" cy="338554"/>
            </a:xfrm>
            <a:prstGeom prst="rect">
              <a:avLst/>
            </a:prstGeom>
            <a:noFill/>
          </p:spPr>
          <p:txBody>
            <a:bodyPr wrap="square" rtlCol="0">
              <a:spAutoFit/>
            </a:bodyPr>
            <a:lstStyle/>
            <a:p>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e.g. </a:t>
              </a:r>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键盘、打印机、扬声器</a:t>
              </a:r>
              <a:r>
                <a:rPr lang="en-US" altLang="zh-CN" sz="1600" dirty="0">
                  <a:solidFill>
                    <a:schemeClr val="bg2">
                      <a:lumMod val="25000"/>
                    </a:schemeClr>
                  </a:solidFill>
                  <a:latin typeface="华光报宋_CNKI" panose="02000500000000000000" pitchFamily="2" charset="-122"/>
                  <a:ea typeface="华光报宋_CNKI" panose="02000500000000000000" pitchFamily="2" charset="-122"/>
                </a:rPr>
                <a:t>……</a:t>
              </a:r>
              <a:endParaRPr lang="zh-CN" altLang="en-US" sz="1600" dirty="0">
                <a:solidFill>
                  <a:schemeClr val="bg2">
                    <a:lumMod val="25000"/>
                  </a:schemeClr>
                </a:solidFill>
                <a:latin typeface="华光报宋_CNKI" panose="02000500000000000000" pitchFamily="2" charset="-122"/>
                <a:ea typeface="华光报宋_CNKI" panose="02000500000000000000" pitchFamily="2" charset="-122"/>
              </a:endParaRPr>
            </a:p>
          </p:txBody>
        </p:sp>
        <p:grpSp>
          <p:nvGrpSpPr>
            <p:cNvPr id="19" name="组合 18">
              <a:extLst>
                <a:ext uri="{FF2B5EF4-FFF2-40B4-BE49-F238E27FC236}">
                  <a16:creationId xmlns:a16="http://schemas.microsoft.com/office/drawing/2014/main" id="{2A621C5B-BAF5-2AA2-4127-777953298915}"/>
                </a:ext>
              </a:extLst>
            </p:cNvPr>
            <p:cNvGrpSpPr/>
            <p:nvPr/>
          </p:nvGrpSpPr>
          <p:grpSpPr>
            <a:xfrm>
              <a:off x="7354110" y="2959126"/>
              <a:ext cx="4247340" cy="260729"/>
              <a:chOff x="7354110" y="2959126"/>
              <a:chExt cx="4247340" cy="260729"/>
            </a:xfrm>
          </p:grpSpPr>
          <p:cxnSp>
            <p:nvCxnSpPr>
              <p:cNvPr id="20" name="直接连接符 19">
                <a:extLst>
                  <a:ext uri="{FF2B5EF4-FFF2-40B4-BE49-F238E27FC236}">
                    <a16:creationId xmlns:a16="http://schemas.microsoft.com/office/drawing/2014/main" id="{108208CD-614E-538E-F86D-61BF14965889}"/>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3FA2789-D443-7C89-987E-96E6B9443A44}"/>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grpSp>
        <p:nvGrpSpPr>
          <p:cNvPr id="22" name="组合 21">
            <a:extLst>
              <a:ext uri="{FF2B5EF4-FFF2-40B4-BE49-F238E27FC236}">
                <a16:creationId xmlns:a16="http://schemas.microsoft.com/office/drawing/2014/main" id="{27B247D2-57D7-DDE3-9240-2844C0230ACE}"/>
              </a:ext>
            </a:extLst>
          </p:cNvPr>
          <p:cNvGrpSpPr/>
          <p:nvPr/>
        </p:nvGrpSpPr>
        <p:grpSpPr>
          <a:xfrm>
            <a:off x="7369640" y="2998568"/>
            <a:ext cx="4734707" cy="537337"/>
            <a:chOff x="7354110" y="2682518"/>
            <a:chExt cx="4734707" cy="537337"/>
          </a:xfrm>
        </p:grpSpPr>
        <p:sp>
          <p:nvSpPr>
            <p:cNvPr id="23" name="文本框 22">
              <a:extLst>
                <a:ext uri="{FF2B5EF4-FFF2-40B4-BE49-F238E27FC236}">
                  <a16:creationId xmlns:a16="http://schemas.microsoft.com/office/drawing/2014/main" id="{D41ED63F-C1BA-E5B2-CC7C-6C55B003C8B4}"/>
                </a:ext>
              </a:extLst>
            </p:cNvPr>
            <p:cNvSpPr txBox="1"/>
            <p:nvPr/>
          </p:nvSpPr>
          <p:spPr>
            <a:xfrm>
              <a:off x="8603072" y="2682518"/>
              <a:ext cx="3485745" cy="338554"/>
            </a:xfrm>
            <a:prstGeom prst="rect">
              <a:avLst/>
            </a:prstGeom>
            <a:noFill/>
          </p:spPr>
          <p:txBody>
            <a:bodyPr wrap="square" rtlCol="0">
              <a:spAutoFit/>
            </a:bodyPr>
            <a:lstStyle/>
            <a:p>
              <a:r>
                <a:rPr lang="zh-CN" altLang="en-US" sz="1600" dirty="0">
                  <a:solidFill>
                    <a:schemeClr val="bg2">
                      <a:lumMod val="25000"/>
                    </a:schemeClr>
                  </a:solidFill>
                  <a:latin typeface="华光报宋_CNKI" panose="02000500000000000000" pitchFamily="2" charset="-122"/>
                  <a:ea typeface="华光报宋_CNKI" panose="02000500000000000000" pitchFamily="2" charset="-122"/>
                </a:rPr>
                <a:t>即：物理设备名</a:t>
              </a:r>
            </a:p>
          </p:txBody>
        </p:sp>
        <p:grpSp>
          <p:nvGrpSpPr>
            <p:cNvPr id="24" name="组合 23">
              <a:extLst>
                <a:ext uri="{FF2B5EF4-FFF2-40B4-BE49-F238E27FC236}">
                  <a16:creationId xmlns:a16="http://schemas.microsoft.com/office/drawing/2014/main" id="{F0286D6A-F8D3-58D4-0908-8AAB4F2E03A8}"/>
                </a:ext>
              </a:extLst>
            </p:cNvPr>
            <p:cNvGrpSpPr/>
            <p:nvPr/>
          </p:nvGrpSpPr>
          <p:grpSpPr>
            <a:xfrm>
              <a:off x="7354110" y="2959126"/>
              <a:ext cx="4247340" cy="260729"/>
              <a:chOff x="7354110" y="2959126"/>
              <a:chExt cx="4247340" cy="260729"/>
            </a:xfrm>
          </p:grpSpPr>
          <p:cxnSp>
            <p:nvCxnSpPr>
              <p:cNvPr id="25" name="直接连接符 24">
                <a:extLst>
                  <a:ext uri="{FF2B5EF4-FFF2-40B4-BE49-F238E27FC236}">
                    <a16:creationId xmlns:a16="http://schemas.microsoft.com/office/drawing/2014/main" id="{55E62239-9903-6452-97A2-1C422042D3EC}"/>
                  </a:ext>
                </a:extLst>
              </p:cNvPr>
              <p:cNvCxnSpPr/>
              <p:nvPr/>
            </p:nvCxnSpPr>
            <p:spPr>
              <a:xfrm flipV="1">
                <a:off x="7354110" y="2959126"/>
                <a:ext cx="953311" cy="260729"/>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9711093-6BB0-A832-C02B-D08E3FD45E04}"/>
                  </a:ext>
                </a:extLst>
              </p:cNvPr>
              <p:cNvCxnSpPr>
                <a:cxnSpLocks/>
              </p:cNvCxnSpPr>
              <p:nvPr/>
            </p:nvCxnSpPr>
            <p:spPr>
              <a:xfrm>
                <a:off x="8307421" y="2959126"/>
                <a:ext cx="3294029"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grpSp>
      </p:grpSp>
      <p:sp>
        <p:nvSpPr>
          <p:cNvPr id="48" name="文本框 47">
            <a:extLst>
              <a:ext uri="{FF2B5EF4-FFF2-40B4-BE49-F238E27FC236}">
                <a16:creationId xmlns:a16="http://schemas.microsoft.com/office/drawing/2014/main" id="{A71C17DD-1EA2-025A-3A7B-CC86D55F1787}"/>
              </a:ext>
            </a:extLst>
          </p:cNvPr>
          <p:cNvSpPr txBox="1"/>
          <p:nvPr/>
        </p:nvSpPr>
        <p:spPr>
          <a:xfrm>
            <a:off x="3033975" y="943372"/>
            <a:ext cx="8695421" cy="964238"/>
          </a:xfrm>
          <a:prstGeom prst="rect">
            <a:avLst/>
          </a:prstGeom>
          <a:noFill/>
        </p:spPr>
        <p:txBody>
          <a:bodyPr wrap="square" rtlCol="0">
            <a:spAutoFit/>
          </a:bodyPr>
          <a:lstStyle/>
          <a:p>
            <a:pPr>
              <a:lnSpc>
                <a:spcPct val="150000"/>
              </a:lnSpc>
            </a:pPr>
            <a:r>
              <a:rPr lang="en-US" altLang="zh-CN" sz="2000" b="0" i="1" dirty="0">
                <a:solidFill>
                  <a:srgbClr val="333333"/>
                </a:solidFill>
                <a:effectLst/>
                <a:latin typeface="Times New Roman" panose="02020603050405020304" pitchFamily="18" charset="0"/>
                <a:cs typeface="Times New Roman" panose="02020603050405020304" pitchFamily="18" charset="0"/>
              </a:rPr>
              <a:t>System Device Table </a:t>
            </a:r>
            <a:r>
              <a:rPr lang="zh-CN" altLang="en-US" sz="2000" b="1" dirty="0">
                <a:latin typeface="华光报宋_CNKI" panose="02000500000000000000" pitchFamily="2" charset="-122"/>
                <a:ea typeface="华光报宋_CNKI" panose="02000500000000000000" pitchFamily="2" charset="-122"/>
              </a:rPr>
              <a:t>整个系统</a:t>
            </a:r>
            <a:r>
              <a:rPr lang="en-US" altLang="zh-CN" sz="2000" b="1" dirty="0">
                <a:latin typeface="华光报宋_CNKI" panose="02000500000000000000" pitchFamily="2" charset="-122"/>
                <a:ea typeface="华光报宋_CNKI" panose="02000500000000000000" pitchFamily="2" charset="-122"/>
              </a:rPr>
              <a:t>1</a:t>
            </a:r>
            <a:r>
              <a:rPr lang="zh-CN" altLang="en-US" sz="2000" b="1" dirty="0">
                <a:latin typeface="华光报宋_CNKI" panose="02000500000000000000" pitchFamily="2" charset="-122"/>
                <a:ea typeface="华光报宋_CNKI" panose="02000500000000000000" pitchFamily="2" charset="-122"/>
              </a:rPr>
              <a:t>张</a:t>
            </a:r>
            <a:r>
              <a:rPr lang="en-US" altLang="zh-CN" sz="2000" b="1" dirty="0">
                <a:latin typeface="华光报宋_CNKI" panose="02000500000000000000" pitchFamily="2" charset="-122"/>
                <a:ea typeface="华光报宋_CNKI" panose="02000500000000000000" pitchFamily="2" charset="-122"/>
              </a:rPr>
              <a:t>SDT</a:t>
            </a:r>
            <a:r>
              <a:rPr lang="zh-CN" altLang="en-US" sz="2000" b="1" dirty="0">
                <a:latin typeface="华光报宋_CNKI" panose="02000500000000000000" pitchFamily="2" charset="-122"/>
                <a:ea typeface="华光报宋_CNKI" panose="02000500000000000000" pitchFamily="2" charset="-122"/>
              </a:rPr>
              <a:t>，记录已连接到系统中的所有物理设备的情况，每个物理设备占一个表项</a:t>
            </a:r>
          </a:p>
        </p:txBody>
      </p:sp>
    </p:spTree>
    <p:extLst>
      <p:ext uri="{BB962C8B-B14F-4D97-AF65-F5344CB8AC3E}">
        <p14:creationId xmlns:p14="http://schemas.microsoft.com/office/powerpoint/2010/main" val="77200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5"/>
          <p:cNvSpPr/>
          <p:nvPr/>
        </p:nvSpPr>
        <p:spPr>
          <a:xfrm flipH="1" flipV="1">
            <a:off x="-90805" y="-70485"/>
            <a:ext cx="5184140" cy="2310765"/>
          </a:xfrm>
          <a:custGeom>
            <a:avLst/>
            <a:gdLst>
              <a:gd name="connsiteX0" fmla="*/ 0 w 5657850"/>
              <a:gd name="connsiteY0" fmla="*/ 0 h 4929550"/>
              <a:gd name="connsiteX1" fmla="*/ 5657850 w 5657850"/>
              <a:gd name="connsiteY1" fmla="*/ 0 h 4929550"/>
              <a:gd name="connsiteX2" fmla="*/ 5657850 w 5657850"/>
              <a:gd name="connsiteY2" fmla="*/ 4929550 h 4929550"/>
              <a:gd name="connsiteX3" fmla="*/ 0 w 5657850"/>
              <a:gd name="connsiteY3" fmla="*/ 4929550 h 4929550"/>
              <a:gd name="connsiteX4" fmla="*/ 0 w 5657850"/>
              <a:gd name="connsiteY4" fmla="*/ 0 h 4929550"/>
              <a:gd name="connsiteX0-1" fmla="*/ 0 w 5657850"/>
              <a:gd name="connsiteY0-2" fmla="*/ 1003300 h 5932850"/>
              <a:gd name="connsiteX1-3" fmla="*/ 5657850 w 5657850"/>
              <a:gd name="connsiteY1-4" fmla="*/ 1003300 h 5932850"/>
              <a:gd name="connsiteX2-5" fmla="*/ 5657850 w 5657850"/>
              <a:gd name="connsiteY2-6" fmla="*/ 5932850 h 5932850"/>
              <a:gd name="connsiteX3-7" fmla="*/ 0 w 5657850"/>
              <a:gd name="connsiteY3-8" fmla="*/ 5932850 h 5932850"/>
              <a:gd name="connsiteX4-9" fmla="*/ 0 w 5657850"/>
              <a:gd name="connsiteY4-10" fmla="*/ 1003300 h 5932850"/>
              <a:gd name="connsiteX0-11" fmla="*/ 660400 w 6318250"/>
              <a:gd name="connsiteY0-12" fmla="*/ 1003300 h 5932850"/>
              <a:gd name="connsiteX1-13" fmla="*/ 6318250 w 6318250"/>
              <a:gd name="connsiteY1-14" fmla="*/ 1003300 h 5932850"/>
              <a:gd name="connsiteX2-15" fmla="*/ 6318250 w 6318250"/>
              <a:gd name="connsiteY2-16" fmla="*/ 5932850 h 5932850"/>
              <a:gd name="connsiteX3-17" fmla="*/ 660400 w 6318250"/>
              <a:gd name="connsiteY3-18" fmla="*/ 5932850 h 5932850"/>
              <a:gd name="connsiteX4-19" fmla="*/ 660400 w 6318250"/>
              <a:gd name="connsiteY4-20" fmla="*/ 1003300 h 5932850"/>
              <a:gd name="connsiteX0-21" fmla="*/ 660400 w 6318250"/>
              <a:gd name="connsiteY0-22" fmla="*/ 965201 h 5894751"/>
              <a:gd name="connsiteX1-23" fmla="*/ 6318250 w 6318250"/>
              <a:gd name="connsiteY1-24" fmla="*/ 965201 h 5894751"/>
              <a:gd name="connsiteX2-25" fmla="*/ 6318250 w 6318250"/>
              <a:gd name="connsiteY2-26" fmla="*/ 5894751 h 5894751"/>
              <a:gd name="connsiteX3-27" fmla="*/ 660400 w 6318250"/>
              <a:gd name="connsiteY3-28" fmla="*/ 5894751 h 5894751"/>
              <a:gd name="connsiteX4-29" fmla="*/ 660400 w 6318250"/>
              <a:gd name="connsiteY4-30" fmla="*/ 965201 h 5894751"/>
              <a:gd name="connsiteX0-31" fmla="*/ 711200 w 6369050"/>
              <a:gd name="connsiteY0-32" fmla="*/ 965200 h 5894750"/>
              <a:gd name="connsiteX1-33" fmla="*/ 6369050 w 6369050"/>
              <a:gd name="connsiteY1-34" fmla="*/ 965200 h 5894750"/>
              <a:gd name="connsiteX2-35" fmla="*/ 6369050 w 6369050"/>
              <a:gd name="connsiteY2-36" fmla="*/ 5894750 h 5894750"/>
              <a:gd name="connsiteX3-37" fmla="*/ 711200 w 6369050"/>
              <a:gd name="connsiteY3-38" fmla="*/ 5894750 h 5894750"/>
              <a:gd name="connsiteX4-39" fmla="*/ 711200 w 6369050"/>
              <a:gd name="connsiteY4-40" fmla="*/ 965200 h 5894750"/>
              <a:gd name="connsiteX0-41" fmla="*/ 4371975 w 10029825"/>
              <a:gd name="connsiteY0-42" fmla="*/ 965200 h 5894750"/>
              <a:gd name="connsiteX1-43" fmla="*/ 10029825 w 10029825"/>
              <a:gd name="connsiteY1-44" fmla="*/ 965200 h 5894750"/>
              <a:gd name="connsiteX2-45" fmla="*/ 10029825 w 10029825"/>
              <a:gd name="connsiteY2-46" fmla="*/ 5894750 h 5894750"/>
              <a:gd name="connsiteX3-47" fmla="*/ 0 w 10029825"/>
              <a:gd name="connsiteY3-48" fmla="*/ 5894750 h 5894750"/>
              <a:gd name="connsiteX4-49" fmla="*/ 4371975 w 10029825"/>
              <a:gd name="connsiteY4-50" fmla="*/ 965200 h 5894750"/>
              <a:gd name="connsiteX0-51" fmla="*/ 4406541 w 10064391"/>
              <a:gd name="connsiteY0-52" fmla="*/ 965200 h 5894750"/>
              <a:gd name="connsiteX1-53" fmla="*/ 10064391 w 10064391"/>
              <a:gd name="connsiteY1-54" fmla="*/ 965200 h 5894750"/>
              <a:gd name="connsiteX2-55" fmla="*/ 10064391 w 10064391"/>
              <a:gd name="connsiteY2-56" fmla="*/ 5894750 h 5894750"/>
              <a:gd name="connsiteX3-57" fmla="*/ 34566 w 10064391"/>
              <a:gd name="connsiteY3-58" fmla="*/ 5894750 h 5894750"/>
              <a:gd name="connsiteX4-59" fmla="*/ 4406541 w 10064391"/>
              <a:gd name="connsiteY4-60" fmla="*/ 965200 h 5894750"/>
              <a:gd name="connsiteX0-61" fmla="*/ 4604702 w 10062527"/>
              <a:gd name="connsiteY0-62" fmla="*/ 1302342 h 5260342"/>
              <a:gd name="connsiteX1-63" fmla="*/ 10062527 w 10062527"/>
              <a:gd name="connsiteY1-64" fmla="*/ 330792 h 5260342"/>
              <a:gd name="connsiteX2-65" fmla="*/ 10062527 w 10062527"/>
              <a:gd name="connsiteY2-66" fmla="*/ 5260342 h 5260342"/>
              <a:gd name="connsiteX3-67" fmla="*/ 32702 w 10062527"/>
              <a:gd name="connsiteY3-68" fmla="*/ 5260342 h 5260342"/>
              <a:gd name="connsiteX4-69" fmla="*/ 4604702 w 10062527"/>
              <a:gd name="connsiteY4-70" fmla="*/ 1302342 h 5260342"/>
              <a:gd name="connsiteX0-71" fmla="*/ 4604702 w 10062527"/>
              <a:gd name="connsiteY0-72" fmla="*/ 1690387 h 5648387"/>
              <a:gd name="connsiteX1-73" fmla="*/ 10062527 w 10062527"/>
              <a:gd name="connsiteY1-74" fmla="*/ 718837 h 5648387"/>
              <a:gd name="connsiteX2-75" fmla="*/ 10062527 w 10062527"/>
              <a:gd name="connsiteY2-76" fmla="*/ 5648387 h 5648387"/>
              <a:gd name="connsiteX3-77" fmla="*/ 32702 w 10062527"/>
              <a:gd name="connsiteY3-78" fmla="*/ 5648387 h 5648387"/>
              <a:gd name="connsiteX4-79" fmla="*/ 4604702 w 10062527"/>
              <a:gd name="connsiteY4-80" fmla="*/ 1690387 h 5648387"/>
              <a:gd name="connsiteX0-81" fmla="*/ 4603976 w 10061801"/>
              <a:gd name="connsiteY0-82" fmla="*/ 1690387 h 5648387"/>
              <a:gd name="connsiteX1-83" fmla="*/ 10061801 w 10061801"/>
              <a:gd name="connsiteY1-84" fmla="*/ 718837 h 5648387"/>
              <a:gd name="connsiteX2-85" fmla="*/ 10061801 w 10061801"/>
              <a:gd name="connsiteY2-86" fmla="*/ 5648387 h 5648387"/>
              <a:gd name="connsiteX3-87" fmla="*/ 31976 w 10061801"/>
              <a:gd name="connsiteY3-88" fmla="*/ 5648387 h 5648387"/>
              <a:gd name="connsiteX4-89" fmla="*/ 4603976 w 10061801"/>
              <a:gd name="connsiteY4-90" fmla="*/ 1690387 h 5648387"/>
              <a:gd name="connsiteX0-91" fmla="*/ 4603976 w 10061801"/>
              <a:gd name="connsiteY0-92" fmla="*/ 1392426 h 5350426"/>
              <a:gd name="connsiteX1-93" fmla="*/ 10061801 w 10061801"/>
              <a:gd name="connsiteY1-94" fmla="*/ 420876 h 5350426"/>
              <a:gd name="connsiteX2-95" fmla="*/ 10061801 w 10061801"/>
              <a:gd name="connsiteY2-96" fmla="*/ 5350426 h 5350426"/>
              <a:gd name="connsiteX3-97" fmla="*/ 31976 w 10061801"/>
              <a:gd name="connsiteY3-98" fmla="*/ 5350426 h 5350426"/>
              <a:gd name="connsiteX4-99" fmla="*/ 4603976 w 10061801"/>
              <a:gd name="connsiteY4-100" fmla="*/ 1392426 h 5350426"/>
              <a:gd name="connsiteX0-101" fmla="*/ 4595548 w 10053373"/>
              <a:gd name="connsiteY0-102" fmla="*/ 1392426 h 5350426"/>
              <a:gd name="connsiteX1-103" fmla="*/ 10053373 w 10053373"/>
              <a:gd name="connsiteY1-104" fmla="*/ 420876 h 5350426"/>
              <a:gd name="connsiteX2-105" fmla="*/ 10053373 w 10053373"/>
              <a:gd name="connsiteY2-106" fmla="*/ 5350426 h 5350426"/>
              <a:gd name="connsiteX3-107" fmla="*/ 23548 w 10053373"/>
              <a:gd name="connsiteY3-108" fmla="*/ 5350426 h 5350426"/>
              <a:gd name="connsiteX4-109" fmla="*/ 4595548 w 10053373"/>
              <a:gd name="connsiteY4-110" fmla="*/ 1392426 h 5350426"/>
              <a:gd name="connsiteX0-111" fmla="*/ 4595548 w 10053373"/>
              <a:gd name="connsiteY0-112" fmla="*/ 1367261 h 5325261"/>
              <a:gd name="connsiteX1-113" fmla="*/ 10053373 w 10053373"/>
              <a:gd name="connsiteY1-114" fmla="*/ 395711 h 5325261"/>
              <a:gd name="connsiteX2-115" fmla="*/ 10053373 w 10053373"/>
              <a:gd name="connsiteY2-116" fmla="*/ 5325261 h 5325261"/>
              <a:gd name="connsiteX3-117" fmla="*/ 23548 w 10053373"/>
              <a:gd name="connsiteY3-118" fmla="*/ 5325261 h 5325261"/>
              <a:gd name="connsiteX4-119" fmla="*/ 4595548 w 10053373"/>
              <a:gd name="connsiteY4-120" fmla="*/ 1367261 h 5325261"/>
              <a:gd name="connsiteX0-121" fmla="*/ 9240363 w 14698188"/>
              <a:gd name="connsiteY0-122" fmla="*/ 1367261 h 5325261"/>
              <a:gd name="connsiteX1-123" fmla="*/ 14698188 w 14698188"/>
              <a:gd name="connsiteY1-124" fmla="*/ 395711 h 5325261"/>
              <a:gd name="connsiteX2-125" fmla="*/ 14698188 w 14698188"/>
              <a:gd name="connsiteY2-126" fmla="*/ 5325261 h 5325261"/>
              <a:gd name="connsiteX3-127" fmla="*/ 12308 w 14698188"/>
              <a:gd name="connsiteY3-128" fmla="*/ 5325261 h 5325261"/>
              <a:gd name="connsiteX4-129" fmla="*/ 9240363 w 14698188"/>
              <a:gd name="connsiteY4-130" fmla="*/ 1367261 h 5325261"/>
              <a:gd name="connsiteX0-131" fmla="*/ 9240363 w 14698188"/>
              <a:gd name="connsiteY0-132" fmla="*/ 1076000 h 5034000"/>
              <a:gd name="connsiteX1-133" fmla="*/ 14698188 w 14698188"/>
              <a:gd name="connsiteY1-134" fmla="*/ 104450 h 5034000"/>
              <a:gd name="connsiteX2-135" fmla="*/ 14698188 w 14698188"/>
              <a:gd name="connsiteY2-136" fmla="*/ 5034000 h 5034000"/>
              <a:gd name="connsiteX3-137" fmla="*/ 12308 w 14698188"/>
              <a:gd name="connsiteY3-138" fmla="*/ 5034000 h 5034000"/>
              <a:gd name="connsiteX4-139" fmla="*/ 9240363 w 14698188"/>
              <a:gd name="connsiteY4-140" fmla="*/ 1076000 h 5034000"/>
              <a:gd name="connsiteX0-141" fmla="*/ 9247695 w 14705520"/>
              <a:gd name="connsiteY0-142" fmla="*/ 1076000 h 5034000"/>
              <a:gd name="connsiteX1-143" fmla="*/ 14705520 w 14705520"/>
              <a:gd name="connsiteY1-144" fmla="*/ 104450 h 5034000"/>
              <a:gd name="connsiteX2-145" fmla="*/ 14705520 w 14705520"/>
              <a:gd name="connsiteY2-146" fmla="*/ 5034000 h 5034000"/>
              <a:gd name="connsiteX3-147" fmla="*/ 19640 w 14705520"/>
              <a:gd name="connsiteY3-148" fmla="*/ 5034000 h 5034000"/>
              <a:gd name="connsiteX4-149" fmla="*/ 9247695 w 14705520"/>
              <a:gd name="connsiteY4-150" fmla="*/ 1076000 h 5034000"/>
              <a:gd name="connsiteX0-151" fmla="*/ 9251946 w 14709771"/>
              <a:gd name="connsiteY0-152" fmla="*/ 1076000 h 5034000"/>
              <a:gd name="connsiteX1-153" fmla="*/ 14709771 w 14709771"/>
              <a:gd name="connsiteY1-154" fmla="*/ 104450 h 5034000"/>
              <a:gd name="connsiteX2-155" fmla="*/ 14709771 w 14709771"/>
              <a:gd name="connsiteY2-156" fmla="*/ 5034000 h 5034000"/>
              <a:gd name="connsiteX3-157" fmla="*/ 23891 w 14709771"/>
              <a:gd name="connsiteY3-158" fmla="*/ 5034000 h 5034000"/>
              <a:gd name="connsiteX4-159" fmla="*/ 9251946 w 14709771"/>
              <a:gd name="connsiteY4-160" fmla="*/ 1076000 h 5034000"/>
              <a:gd name="connsiteX0-161" fmla="*/ 9251946 w 14709771"/>
              <a:gd name="connsiteY0-162" fmla="*/ 1273721 h 5231721"/>
              <a:gd name="connsiteX1-163" fmla="*/ 14709771 w 14709771"/>
              <a:gd name="connsiteY1-164" fmla="*/ 302171 h 5231721"/>
              <a:gd name="connsiteX2-165" fmla="*/ 14709771 w 14709771"/>
              <a:gd name="connsiteY2-166" fmla="*/ 5231721 h 5231721"/>
              <a:gd name="connsiteX3-167" fmla="*/ 23891 w 14709771"/>
              <a:gd name="connsiteY3-168" fmla="*/ 5231721 h 5231721"/>
              <a:gd name="connsiteX4-169" fmla="*/ 9251946 w 14709771"/>
              <a:gd name="connsiteY4-170" fmla="*/ 1273721 h 5231721"/>
              <a:gd name="connsiteX0-171" fmla="*/ 10013250 w 14706648"/>
              <a:gd name="connsiteY0-172" fmla="*/ 2312727 h 4929550"/>
              <a:gd name="connsiteX1-173" fmla="*/ 14706648 w 14706648"/>
              <a:gd name="connsiteY1-174" fmla="*/ 0 h 4929550"/>
              <a:gd name="connsiteX2-175" fmla="*/ 14706648 w 14706648"/>
              <a:gd name="connsiteY2-176" fmla="*/ 4929550 h 4929550"/>
              <a:gd name="connsiteX3-177" fmla="*/ 20768 w 14706648"/>
              <a:gd name="connsiteY3-178" fmla="*/ 4929550 h 4929550"/>
              <a:gd name="connsiteX4-179" fmla="*/ 10013250 w 14706648"/>
              <a:gd name="connsiteY4-180" fmla="*/ 2312727 h 4929550"/>
              <a:gd name="connsiteX0-181" fmla="*/ 10011463 w 14704861"/>
              <a:gd name="connsiteY0-182" fmla="*/ 2312727 h 4929550"/>
              <a:gd name="connsiteX1-183" fmla="*/ 14704861 w 14704861"/>
              <a:gd name="connsiteY1-184" fmla="*/ 0 h 4929550"/>
              <a:gd name="connsiteX2-185" fmla="*/ 14704861 w 14704861"/>
              <a:gd name="connsiteY2-186" fmla="*/ 4929550 h 4929550"/>
              <a:gd name="connsiteX3-187" fmla="*/ 18981 w 14704861"/>
              <a:gd name="connsiteY3-188" fmla="*/ 4929550 h 4929550"/>
              <a:gd name="connsiteX4-189" fmla="*/ 10011463 w 14704861"/>
              <a:gd name="connsiteY4-190" fmla="*/ 2312727 h 4929550"/>
              <a:gd name="connsiteX0-191" fmla="*/ 10011463 w 14704861"/>
              <a:gd name="connsiteY0-192" fmla="*/ 2312727 h 4929550"/>
              <a:gd name="connsiteX1-193" fmla="*/ 14704861 w 14704861"/>
              <a:gd name="connsiteY1-194" fmla="*/ 0 h 4929550"/>
              <a:gd name="connsiteX2-195" fmla="*/ 14704861 w 14704861"/>
              <a:gd name="connsiteY2-196" fmla="*/ 4929550 h 4929550"/>
              <a:gd name="connsiteX3-197" fmla="*/ 18981 w 14704861"/>
              <a:gd name="connsiteY3-198" fmla="*/ 4929550 h 4929550"/>
              <a:gd name="connsiteX4-199" fmla="*/ 10011463 w 14704861"/>
              <a:gd name="connsiteY4-200" fmla="*/ 2312727 h 49295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04861" h="4929550">
                <a:moveTo>
                  <a:pt x="10011463" y="2312727"/>
                </a:moveTo>
                <a:cubicBezTo>
                  <a:pt x="13111336" y="451021"/>
                  <a:pt x="12818911" y="0"/>
                  <a:pt x="14704861" y="0"/>
                </a:cubicBezTo>
                <a:lnTo>
                  <a:pt x="14704861" y="4929550"/>
                </a:lnTo>
                <a:lnTo>
                  <a:pt x="18981" y="4929550"/>
                </a:lnTo>
                <a:cubicBezTo>
                  <a:pt x="-381069" y="2314817"/>
                  <a:pt x="5627810" y="4476055"/>
                  <a:pt x="10011463" y="2312727"/>
                </a:cubicBezTo>
                <a:close/>
              </a:path>
            </a:pathLst>
          </a:custGeom>
          <a:solidFill>
            <a:srgbClr val="283A69"/>
          </a:solidFill>
          <a:ln>
            <a:noFill/>
          </a:ln>
          <a:effectLst>
            <a:outerShdw blurRad="609600" dist="152400" dir="2154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dirty="0">
              <a:solidFill>
                <a:srgbClr val="FFFFFF"/>
              </a:solidFill>
              <a:cs typeface="+mn-ea"/>
              <a:sym typeface="+mn-lt"/>
            </a:endParaRPr>
          </a:p>
        </p:txBody>
      </p:sp>
      <p:sp>
        <p:nvSpPr>
          <p:cNvPr id="41" name="椭圆 40"/>
          <p:cNvSpPr/>
          <p:nvPr/>
        </p:nvSpPr>
        <p:spPr>
          <a:xfrm>
            <a:off x="286035" y="5509555"/>
            <a:ext cx="1101045" cy="1101045"/>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2" name="椭圆 41"/>
          <p:cNvSpPr/>
          <p:nvPr/>
        </p:nvSpPr>
        <p:spPr>
          <a:xfrm>
            <a:off x="2331375" y="5715629"/>
            <a:ext cx="180331" cy="180331"/>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10" name="椭圆 9"/>
          <p:cNvSpPr/>
          <p:nvPr/>
        </p:nvSpPr>
        <p:spPr>
          <a:xfrm>
            <a:off x="8437261" y="735634"/>
            <a:ext cx="293263" cy="293263"/>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0" name="椭圆 39"/>
          <p:cNvSpPr/>
          <p:nvPr/>
        </p:nvSpPr>
        <p:spPr>
          <a:xfrm>
            <a:off x="4761591" y="1399002"/>
            <a:ext cx="111351" cy="111351"/>
          </a:xfrm>
          <a:prstGeom prst="ellipse">
            <a:avLst/>
          </a:prstGeom>
          <a:solidFill>
            <a:srgbClr val="BEC4D2"/>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sp>
        <p:nvSpPr>
          <p:cNvPr id="44" name="椭圆 43"/>
          <p:cNvSpPr/>
          <p:nvPr/>
        </p:nvSpPr>
        <p:spPr>
          <a:xfrm>
            <a:off x="11244851" y="899406"/>
            <a:ext cx="704329" cy="704329"/>
          </a:xfrm>
          <a:prstGeom prst="ellipse">
            <a:avLst/>
          </a:prstGeom>
          <a:solidFill>
            <a:srgbClr val="283A69"/>
          </a:solidFill>
          <a:ln>
            <a:noFill/>
          </a:ln>
          <a:effectLst>
            <a:outerShdw blurRad="609600" dist="1524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srgbClr val="FFFFFF"/>
              </a:solidFill>
              <a:cs typeface="+mn-ea"/>
              <a:sym typeface="+mn-lt"/>
            </a:endParaRPr>
          </a:p>
        </p:txBody>
      </p:sp>
      <p:grpSp>
        <p:nvGrpSpPr>
          <p:cNvPr id="4" name="组合 3"/>
          <p:cNvGrpSpPr/>
          <p:nvPr/>
        </p:nvGrpSpPr>
        <p:grpSpPr>
          <a:xfrm>
            <a:off x="1751923" y="2044877"/>
            <a:ext cx="8688154" cy="2284534"/>
            <a:chOff x="-1050967" y="1657527"/>
            <a:chExt cx="8688154" cy="2284534"/>
          </a:xfrm>
        </p:grpSpPr>
        <p:sp>
          <p:nvSpPr>
            <p:cNvPr id="5" name="文本框 4"/>
            <p:cNvSpPr txBox="1"/>
            <p:nvPr/>
          </p:nvSpPr>
          <p:spPr>
            <a:xfrm>
              <a:off x="-1050967" y="2926398"/>
              <a:ext cx="8688154" cy="1015663"/>
            </a:xfrm>
            <a:prstGeom prst="rect">
              <a:avLst/>
            </a:prstGeom>
            <a:noFill/>
          </p:spPr>
          <p:txBody>
            <a:bodyPr wrap="square" rtlCol="0">
              <a:spAutoFit/>
            </a:bodyPr>
            <a:lstStyle/>
            <a:p>
              <a:r>
                <a:rPr lang="zh-CN" altLang="en-US" sz="6000" dirty="0">
                  <a:solidFill>
                    <a:sysClr val="windowText" lastClr="000000">
                      <a:lumMod val="85000"/>
                      <a:lumOff val="15000"/>
                    </a:sysClr>
                  </a:solidFill>
                  <a:latin typeface="华光大标宋_CNKI" panose="02000500000000000000" pitchFamily="2" charset="-122"/>
                  <a:ea typeface="华光大标宋_CNKI" panose="02000500000000000000" pitchFamily="2" charset="-122"/>
                  <a:cs typeface="+mn-ea"/>
                  <a:sym typeface="+mn-lt"/>
                </a:rPr>
                <a:t>设备分配时会发生死锁吗？</a:t>
              </a:r>
            </a:p>
          </p:txBody>
        </p:sp>
        <p:grpSp>
          <p:nvGrpSpPr>
            <p:cNvPr id="7" name="组合 6"/>
            <p:cNvGrpSpPr/>
            <p:nvPr/>
          </p:nvGrpSpPr>
          <p:grpSpPr>
            <a:xfrm>
              <a:off x="1726582" y="1657527"/>
              <a:ext cx="3279402" cy="847625"/>
              <a:chOff x="1726582" y="1629028"/>
              <a:chExt cx="3279402" cy="847625"/>
            </a:xfrm>
          </p:grpSpPr>
          <p:sp>
            <p:nvSpPr>
              <p:cNvPr id="8" name="文本框 7"/>
              <p:cNvSpPr txBox="1"/>
              <p:nvPr/>
            </p:nvSpPr>
            <p:spPr>
              <a:xfrm>
                <a:off x="1726582" y="1629028"/>
                <a:ext cx="3279402" cy="646331"/>
              </a:xfrm>
              <a:prstGeom prst="rect">
                <a:avLst/>
              </a:prstGeom>
              <a:noFill/>
            </p:spPr>
            <p:txBody>
              <a:bodyPr wrap="square" rtlCol="0">
                <a:spAutoFit/>
              </a:bodyPr>
              <a:lstStyle/>
              <a:p>
                <a:r>
                  <a:rPr lang="en-US" altLang="zh-CN" sz="3600" dirty="0">
                    <a:solidFill>
                      <a:sysClr val="windowText" lastClr="000000">
                        <a:lumMod val="85000"/>
                        <a:lumOff val="15000"/>
                      </a:sysClr>
                    </a:solidFill>
                    <a:cs typeface="+mn-ea"/>
                    <a:sym typeface="+mn-lt"/>
                  </a:rPr>
                  <a:t>PART TWO</a:t>
                </a:r>
                <a:endParaRPr lang="zh-CN" altLang="en-US" sz="3600" dirty="0">
                  <a:solidFill>
                    <a:sysClr val="windowText" lastClr="000000">
                      <a:lumMod val="85000"/>
                      <a:lumOff val="15000"/>
                    </a:sysClr>
                  </a:solidFill>
                  <a:cs typeface="+mn-ea"/>
                  <a:sym typeface="+mn-lt"/>
                </a:endParaRPr>
              </a:p>
            </p:txBody>
          </p:sp>
          <p:sp>
            <p:nvSpPr>
              <p:cNvPr id="9" name="矩形 8"/>
              <p:cNvSpPr/>
              <p:nvPr/>
            </p:nvSpPr>
            <p:spPr>
              <a:xfrm>
                <a:off x="2613989" y="2430934"/>
                <a:ext cx="512752" cy="45719"/>
              </a:xfrm>
              <a:prstGeom prst="rect">
                <a:avLst/>
              </a:prstGeom>
              <a:solidFill>
                <a:srgbClr val="283A69"/>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cs typeface="+mn-ea"/>
                  <a:sym typeface="+mn-lt"/>
                </a:endParaRPr>
              </a:p>
            </p:txBody>
          </p:sp>
        </p:grpSp>
      </p:grpSp>
    </p:spTree>
    <p:extLst>
      <p:ext uri="{BB962C8B-B14F-4D97-AF65-F5344CB8AC3E}">
        <p14:creationId xmlns:p14="http://schemas.microsoft.com/office/powerpoint/2010/main" val="2361239769"/>
      </p:ext>
    </p:extLst>
  </p:cSld>
  <p:clrMapOvr>
    <a:masterClrMapping/>
  </p:clrMapOvr>
  <mc:AlternateContent xmlns:mc="http://schemas.openxmlformats.org/markup-compatibility/2006" xmlns:p14="http://schemas.microsoft.com/office/powerpoint/2010/main">
    <mc:Choice Requires="p14">
      <p:transition p14:dur="1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fltVal val="0"/>
                                          </p:val>
                                        </p:tav>
                                        <p:tav tm="100000">
                                          <p:val>
                                            <p:strVal val="#ppt_w"/>
                                          </p:val>
                                        </p:tav>
                                      </p:tavLst>
                                    </p:anim>
                                    <p:anim calcmode="lin" valueType="num">
                                      <p:cBhvr>
                                        <p:cTn id="8" dur="1000" fill="hold"/>
                                        <p:tgtEl>
                                          <p:spTgt spid="42"/>
                                        </p:tgtEl>
                                        <p:attrNameLst>
                                          <p:attrName>ppt_h</p:attrName>
                                        </p:attrNameLst>
                                      </p:cBhvr>
                                      <p:tavLst>
                                        <p:tav tm="0">
                                          <p:val>
                                            <p:fltVal val="0"/>
                                          </p:val>
                                        </p:tav>
                                        <p:tav tm="100000">
                                          <p:val>
                                            <p:strVal val="#ppt_h"/>
                                          </p:val>
                                        </p:tav>
                                      </p:tavLst>
                                    </p:anim>
                                    <p:anim calcmode="lin" valueType="num">
                                      <p:cBhvr>
                                        <p:cTn id="9" dur="1000" fill="hold"/>
                                        <p:tgtEl>
                                          <p:spTgt spid="42"/>
                                        </p:tgtEl>
                                        <p:attrNameLst>
                                          <p:attrName>style.rotation</p:attrName>
                                        </p:attrNameLst>
                                      </p:cBhvr>
                                      <p:tavLst>
                                        <p:tav tm="0">
                                          <p:val>
                                            <p:fltVal val="90"/>
                                          </p:val>
                                        </p:tav>
                                        <p:tav tm="100000">
                                          <p:val>
                                            <p:fltVal val="0"/>
                                          </p:val>
                                        </p:tav>
                                      </p:tavLst>
                                    </p:anim>
                                    <p:animEffect transition="in" filter="fade">
                                      <p:cBhvr>
                                        <p:cTn id="10" dur="1000"/>
                                        <p:tgtEl>
                                          <p:spTgt spid="4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1000" fill="hold"/>
                                        <p:tgtEl>
                                          <p:spTgt spid="41"/>
                                        </p:tgtEl>
                                        <p:attrNameLst>
                                          <p:attrName>ppt_w</p:attrName>
                                        </p:attrNameLst>
                                      </p:cBhvr>
                                      <p:tavLst>
                                        <p:tav tm="0">
                                          <p:val>
                                            <p:fltVal val="0"/>
                                          </p:val>
                                        </p:tav>
                                        <p:tav tm="100000">
                                          <p:val>
                                            <p:strVal val="#ppt_w"/>
                                          </p:val>
                                        </p:tav>
                                      </p:tavLst>
                                    </p:anim>
                                    <p:anim calcmode="lin" valueType="num">
                                      <p:cBhvr>
                                        <p:cTn id="14" dur="1000" fill="hold"/>
                                        <p:tgtEl>
                                          <p:spTgt spid="41"/>
                                        </p:tgtEl>
                                        <p:attrNameLst>
                                          <p:attrName>ppt_h</p:attrName>
                                        </p:attrNameLst>
                                      </p:cBhvr>
                                      <p:tavLst>
                                        <p:tav tm="0">
                                          <p:val>
                                            <p:fltVal val="0"/>
                                          </p:val>
                                        </p:tav>
                                        <p:tav tm="100000">
                                          <p:val>
                                            <p:strVal val="#ppt_h"/>
                                          </p:val>
                                        </p:tav>
                                      </p:tavLst>
                                    </p:anim>
                                    <p:anim calcmode="lin" valueType="num">
                                      <p:cBhvr>
                                        <p:cTn id="15" dur="1000" fill="hold"/>
                                        <p:tgtEl>
                                          <p:spTgt spid="41"/>
                                        </p:tgtEl>
                                        <p:attrNameLst>
                                          <p:attrName>style.rotation</p:attrName>
                                        </p:attrNameLst>
                                      </p:cBhvr>
                                      <p:tavLst>
                                        <p:tav tm="0">
                                          <p:val>
                                            <p:fltVal val="90"/>
                                          </p:val>
                                        </p:tav>
                                        <p:tav tm="100000">
                                          <p:val>
                                            <p:fltVal val="0"/>
                                          </p:val>
                                        </p:tav>
                                      </p:tavLst>
                                    </p:anim>
                                    <p:animEffect transition="in" filter="fade">
                                      <p:cBhvr>
                                        <p:cTn id="16" dur="10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1000" fill="hold"/>
                                        <p:tgtEl>
                                          <p:spTgt spid="40"/>
                                        </p:tgtEl>
                                        <p:attrNameLst>
                                          <p:attrName>ppt_w</p:attrName>
                                        </p:attrNameLst>
                                      </p:cBhvr>
                                      <p:tavLst>
                                        <p:tav tm="0">
                                          <p:val>
                                            <p:fltVal val="0"/>
                                          </p:val>
                                        </p:tav>
                                        <p:tav tm="100000">
                                          <p:val>
                                            <p:strVal val="#ppt_w"/>
                                          </p:val>
                                        </p:tav>
                                      </p:tavLst>
                                    </p:anim>
                                    <p:anim calcmode="lin" valueType="num">
                                      <p:cBhvr>
                                        <p:cTn id="22" dur="1000" fill="hold"/>
                                        <p:tgtEl>
                                          <p:spTgt spid="40"/>
                                        </p:tgtEl>
                                        <p:attrNameLst>
                                          <p:attrName>ppt_h</p:attrName>
                                        </p:attrNameLst>
                                      </p:cBhvr>
                                      <p:tavLst>
                                        <p:tav tm="0">
                                          <p:val>
                                            <p:fltVal val="0"/>
                                          </p:val>
                                        </p:tav>
                                        <p:tav tm="100000">
                                          <p:val>
                                            <p:strVal val="#ppt_h"/>
                                          </p:val>
                                        </p:tav>
                                      </p:tavLst>
                                    </p:anim>
                                    <p:anim calcmode="lin" valueType="num">
                                      <p:cBhvr>
                                        <p:cTn id="23" dur="1000" fill="hold"/>
                                        <p:tgtEl>
                                          <p:spTgt spid="40"/>
                                        </p:tgtEl>
                                        <p:attrNameLst>
                                          <p:attrName>style.rotation</p:attrName>
                                        </p:attrNameLst>
                                      </p:cBhvr>
                                      <p:tavLst>
                                        <p:tav tm="0">
                                          <p:val>
                                            <p:fltVal val="90"/>
                                          </p:val>
                                        </p:tav>
                                        <p:tav tm="100000">
                                          <p:val>
                                            <p:fltVal val="0"/>
                                          </p:val>
                                        </p:tav>
                                      </p:tavLst>
                                    </p:anim>
                                    <p:animEffect transition="in" filter="fade">
                                      <p:cBhvr>
                                        <p:cTn id="24" dur="1000"/>
                                        <p:tgtEl>
                                          <p:spTgt spid="40"/>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fltVal val="0"/>
                                          </p:val>
                                        </p:tav>
                                        <p:tav tm="100000">
                                          <p:val>
                                            <p:strVal val="#ppt_w"/>
                                          </p:val>
                                        </p:tav>
                                      </p:tavLst>
                                    </p:anim>
                                    <p:anim calcmode="lin" valueType="num">
                                      <p:cBhvr>
                                        <p:cTn id="34" dur="1000" fill="hold"/>
                                        <p:tgtEl>
                                          <p:spTgt spid="44"/>
                                        </p:tgtEl>
                                        <p:attrNameLst>
                                          <p:attrName>ppt_h</p:attrName>
                                        </p:attrNameLst>
                                      </p:cBhvr>
                                      <p:tavLst>
                                        <p:tav tm="0">
                                          <p:val>
                                            <p:fltVal val="0"/>
                                          </p:val>
                                        </p:tav>
                                        <p:tav tm="100000">
                                          <p:val>
                                            <p:strVal val="#ppt_h"/>
                                          </p:val>
                                        </p:tav>
                                      </p:tavLst>
                                    </p:anim>
                                    <p:anim calcmode="lin" valueType="num">
                                      <p:cBhvr>
                                        <p:cTn id="35" dur="1000" fill="hold"/>
                                        <p:tgtEl>
                                          <p:spTgt spid="44"/>
                                        </p:tgtEl>
                                        <p:attrNameLst>
                                          <p:attrName>style.rotation</p:attrName>
                                        </p:attrNameLst>
                                      </p:cBhvr>
                                      <p:tavLst>
                                        <p:tav tm="0">
                                          <p:val>
                                            <p:fltVal val="90"/>
                                          </p:val>
                                        </p:tav>
                                        <p:tav tm="100000">
                                          <p:val>
                                            <p:fltVal val="0"/>
                                          </p:val>
                                        </p:tav>
                                      </p:tavLst>
                                    </p:anim>
                                    <p:animEffect transition="in" filter="fade">
                                      <p:cBhvr>
                                        <p:cTn id="36" dur="1000"/>
                                        <p:tgtEl>
                                          <p:spTgt spid="44"/>
                                        </p:tgtEl>
                                      </p:cBhvr>
                                    </p:animEffect>
                                  </p:childTnLst>
                                </p:cTn>
                              </p:par>
                            </p:childTnLst>
                          </p:cTn>
                        </p:par>
                        <p:par>
                          <p:cTn id="37" fill="hold">
                            <p:stCondLst>
                              <p:cond delay="1000"/>
                            </p:stCondLst>
                            <p:childTnLst>
                              <p:par>
                                <p:cTn id="38" presetID="22" presetClass="entr" presetSubtype="4"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10" grpId="0" bldLvl="0" animBg="1"/>
      <p:bldP spid="40" grpId="0" bldLvl="0" animBg="1"/>
      <p:bldP spid="4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n2iuxpxb">
      <a:majorFont>
        <a:latin typeface="字魂105号-简雅黑"/>
        <a:ea typeface="字魂105号-简雅黑"/>
        <a:cs typeface=""/>
      </a:majorFont>
      <a:minorFont>
        <a:latin typeface="字魂105号-简雅黑"/>
        <a:ea typeface="字魂105号-简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2860</Words>
  <Application>Microsoft Office PowerPoint</Application>
  <PresentationFormat>宽屏</PresentationFormat>
  <Paragraphs>272</Paragraphs>
  <Slides>33</Slides>
  <Notes>29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Times New Roman</vt:lpstr>
      <vt:lpstr>verdana</vt:lpstr>
      <vt:lpstr>字魂105号-简雅黑</vt:lpstr>
      <vt:lpstr>宋体</vt:lpstr>
      <vt:lpstr>等线</vt:lpstr>
      <vt:lpstr>Arial</vt:lpstr>
      <vt:lpstr>华文宋体</vt:lpstr>
      <vt:lpstr>三极准柔宋</vt:lpstr>
      <vt:lpstr>华光大标宋_CNKI</vt:lpstr>
      <vt:lpstr>微软雅黑</vt:lpstr>
      <vt:lpstr>华光报宋_CNKI</vt:lpstr>
      <vt:lpstr>阿里巴巴普惠体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39</dc:title>
  <dc:creator>ASUS</dc:creator>
  <cp:lastModifiedBy>赵 润蓁</cp:lastModifiedBy>
  <cp:revision>206</cp:revision>
  <dcterms:created xsi:type="dcterms:W3CDTF">2019-03-29T12:25:00Z</dcterms:created>
  <dcterms:modified xsi:type="dcterms:W3CDTF">2023-02-27T09:57:03Z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y fmtid="{D5CDD505-2E9C-101B-9397-08002B2CF9AE}" pid="3" name="KSOTemplateUUID">
    <vt:lpwstr>v1.0_mb_dg6FYomQf36KF8c/Oq1oTg==</vt:lpwstr>
  </property>
</Properties>
</file>